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257" r:id="rId3"/>
    <p:sldId id="258" r:id="rId4"/>
    <p:sldId id="260" r:id="rId5"/>
    <p:sldId id="261" r:id="rId6"/>
    <p:sldId id="275" r:id="rId7"/>
    <p:sldId id="276" r:id="rId8"/>
    <p:sldId id="304" r:id="rId9"/>
    <p:sldId id="273" r:id="rId10"/>
    <p:sldId id="274" r:id="rId11"/>
    <p:sldId id="277" r:id="rId12"/>
    <p:sldId id="278" r:id="rId13"/>
    <p:sldId id="279" r:id="rId14"/>
    <p:sldId id="280" r:id="rId15"/>
    <p:sldId id="314" r:id="rId16"/>
    <p:sldId id="315" r:id="rId17"/>
    <p:sldId id="264" r:id="rId18"/>
    <p:sldId id="265" r:id="rId19"/>
    <p:sldId id="266" r:id="rId20"/>
    <p:sldId id="267" r:id="rId21"/>
    <p:sldId id="268" r:id="rId22"/>
    <p:sldId id="283" r:id="rId23"/>
    <p:sldId id="316" r:id="rId24"/>
    <p:sldId id="285" r:id="rId25"/>
    <p:sldId id="310" r:id="rId26"/>
    <p:sldId id="311" r:id="rId27"/>
    <p:sldId id="312" r:id="rId28"/>
    <p:sldId id="295" r:id="rId29"/>
    <p:sldId id="294" r:id="rId30"/>
    <p:sldId id="293" r:id="rId31"/>
    <p:sldId id="296" r:id="rId32"/>
    <p:sldId id="313" r:id="rId33"/>
    <p:sldId id="297" r:id="rId34"/>
    <p:sldId id="298" r:id="rId35"/>
    <p:sldId id="299" r:id="rId36"/>
    <p:sldId id="300" r:id="rId37"/>
    <p:sldId id="301" r:id="rId38"/>
    <p:sldId id="303" r:id="rId39"/>
    <p:sldId id="309" r:id="rId40"/>
    <p:sldId id="302" r:id="rId41"/>
    <p:sldId id="287" r:id="rId42"/>
    <p:sldId id="288" r:id="rId43"/>
    <p:sldId id="289" r:id="rId44"/>
    <p:sldId id="290" r:id="rId45"/>
    <p:sldId id="291" r:id="rId46"/>
    <p:sldId id="306" r:id="rId47"/>
    <p:sldId id="307" r:id="rId48"/>
    <p:sldId id="308"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8-30T21:03:04.041" idx="1">
    <p:pos x="10" y="10"/>
    <p:text>Students will need to copy this graph down! They will be able to use it on their first test ONLY! After that the students should now how to manipulate the Metric system!</p:text>
  </p:cm>
</p:cmLst>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8043D20-D273-43D9-A024-193EF78BA745}" type="datetimeFigureOut">
              <a:rPr lang="en-US" smtClean="0"/>
              <a:t>9/25/2015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5979619-0873-4BA5-A442-47338DF8421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60CF3-5683-4495-AF00-12532FF377E8}" type="datetimeFigureOut">
              <a:rPr lang="en-US" smtClean="0"/>
              <a:pPr/>
              <a:t>9/25/2015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743D9C-D1D3-4CAB-8D6B-434E23809563}" type="slidenum">
              <a:rPr lang="en-US" smtClean="0"/>
              <a:pPr/>
              <a:t>‹#›</a:t>
            </a:fld>
            <a:endParaRPr lang="en-US"/>
          </a:p>
        </p:txBody>
      </p:sp>
    </p:spTree>
    <p:extLst>
      <p:ext uri="{BB962C8B-B14F-4D97-AF65-F5344CB8AC3E}">
        <p14:creationId xmlns:p14="http://schemas.microsoft.com/office/powerpoint/2010/main" xmlns="" val="344099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0CADE6-BD8D-45BA-9B56-0CA73F4CBB5E}" type="datetimeFigureOut">
              <a:rPr lang="en-US" smtClean="0"/>
              <a:pPr/>
              <a:t>9/25/2015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5804759-6C5B-46C9-9446-008E843443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0CADE6-BD8D-45BA-9B56-0CA73F4CBB5E}"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0CADE6-BD8D-45BA-9B56-0CA73F4CBB5E}"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0CADE6-BD8D-45BA-9B56-0CA73F4CBB5E}"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0CADE6-BD8D-45BA-9B56-0CA73F4CBB5E}"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4759-6C5B-46C9-9446-008E843443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0CADE6-BD8D-45BA-9B56-0CA73F4CBB5E}"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0CADE6-BD8D-45BA-9B56-0CA73F4CBB5E}" type="datetimeFigureOut">
              <a:rPr lang="en-US" smtClean="0"/>
              <a:pPr/>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0CADE6-BD8D-45BA-9B56-0CA73F4CBB5E}" type="datetimeFigureOut">
              <a:rPr lang="en-US" smtClean="0"/>
              <a:pPr/>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CADE6-BD8D-45BA-9B56-0CA73F4CBB5E}" type="datetimeFigureOut">
              <a:rPr lang="en-US" smtClean="0"/>
              <a:pPr/>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0CADE6-BD8D-45BA-9B56-0CA73F4CBB5E}"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4759-6C5B-46C9-9446-008E843443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0CADE6-BD8D-45BA-9B56-0CA73F4CBB5E}"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5804759-6C5B-46C9-9446-008E8434430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0CADE6-BD8D-45BA-9B56-0CA73F4CBB5E}" type="datetimeFigureOut">
              <a:rPr lang="en-US" smtClean="0"/>
              <a:pPr/>
              <a:t>9/25/2015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804759-6C5B-46C9-9446-008E8434430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my.hrw.com/hssc_2012/hmd_na_chem/nsmedia/visualconcepts/75026.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my.hrw.com/hssc_2012/hmd_na_chem/nsmedia/visualconcepts/80402.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hyperlink" Target="http://my.hrw.com/hssc_2012/hmd_na_chem/nsmedia/visualconcepts/75030.htm" TargetMode="Externa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Measurements &amp; Calculations</a:t>
            </a:r>
            <a:endParaRPr lang="en-US" dirty="0"/>
          </a:p>
        </p:txBody>
      </p:sp>
      <p:sp>
        <p:nvSpPr>
          <p:cNvPr id="3" name="Subtitle 2"/>
          <p:cNvSpPr>
            <a:spLocks noGrp="1"/>
          </p:cNvSpPr>
          <p:nvPr>
            <p:ph type="subTitle" idx="1"/>
          </p:nvPr>
        </p:nvSpPr>
        <p:spPr>
          <a:xfrm>
            <a:off x="1066800" y="4724400"/>
            <a:ext cx="7854696" cy="1752600"/>
          </a:xfrm>
        </p:spPr>
        <p:txBody>
          <a:bodyPr/>
          <a:lstStyle/>
          <a:p>
            <a:r>
              <a:rPr lang="en-US" dirty="0" smtClean="0"/>
              <a:t>Chapter 2</a:t>
            </a:r>
          </a:p>
          <a:p>
            <a:endParaRPr lang="en-US" dirty="0" smtClean="0"/>
          </a:p>
          <a:p>
            <a:r>
              <a:rPr lang="en-US" dirty="0" smtClean="0"/>
              <a:t>Why it Matters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4600" y="5410200"/>
            <a:ext cx="4114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76800" y="41910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smtClean="0">
                <a:solidFill>
                  <a:srgbClr val="7030A0"/>
                </a:solidFill>
              </a:rPr>
              <a:t>Express a mass of 5.712 grams in kilograms</a:t>
            </a:r>
          </a:p>
          <a:p>
            <a:pPr marL="0" indent="0"/>
            <a:r>
              <a:rPr lang="en-US" sz="2400" b="1" u="sng" dirty="0" smtClean="0">
                <a:solidFill>
                  <a:srgbClr val="7030A0"/>
                </a:solidFill>
              </a:rPr>
              <a:t>Given:</a:t>
            </a:r>
            <a:r>
              <a:rPr lang="en-US" sz="2400" b="1" dirty="0" smtClean="0">
                <a:solidFill>
                  <a:srgbClr val="7030A0"/>
                </a:solidFill>
              </a:rPr>
              <a:t> </a:t>
            </a:r>
            <a:r>
              <a:rPr lang="en-US" sz="2400" dirty="0" smtClean="0">
                <a:solidFill>
                  <a:schemeClr val="accent2">
                    <a:lumMod val="50000"/>
                  </a:schemeClr>
                </a:solidFill>
              </a:rPr>
              <a:t>5.712 g</a:t>
            </a:r>
          </a:p>
          <a:p>
            <a:pPr marL="0" indent="0"/>
            <a:r>
              <a:rPr lang="en-US" sz="2400" b="1" u="sng" dirty="0" smtClean="0">
                <a:solidFill>
                  <a:srgbClr val="7030A0"/>
                </a:solidFill>
              </a:rPr>
              <a:t>Unknown:</a:t>
            </a:r>
            <a:r>
              <a:rPr lang="en-US" sz="2400" b="1" dirty="0" smtClean="0">
                <a:solidFill>
                  <a:srgbClr val="7030A0"/>
                </a:solidFill>
              </a:rPr>
              <a:t> </a:t>
            </a:r>
            <a:r>
              <a:rPr lang="en-US" sz="2400" dirty="0" smtClean="0">
                <a:solidFill>
                  <a:schemeClr val="accent2">
                    <a:lumMod val="50000"/>
                  </a:schemeClr>
                </a:solidFill>
              </a:rPr>
              <a:t>mass in kg</a:t>
            </a:r>
          </a:p>
          <a:p>
            <a:pPr marL="0" indent="0"/>
            <a:r>
              <a:rPr lang="en-US" sz="2400" b="1" u="sng" dirty="0" smtClean="0">
                <a:solidFill>
                  <a:srgbClr val="7030A0"/>
                </a:solidFill>
              </a:rPr>
              <a:t>Solution:</a:t>
            </a:r>
            <a:r>
              <a:rPr lang="en-US" sz="2400" dirty="0" smtClean="0">
                <a:solidFill>
                  <a:srgbClr val="7030A0"/>
                </a:solidFill>
              </a:rPr>
              <a:t>  </a:t>
            </a:r>
            <a:r>
              <a:rPr lang="en-US" sz="2400" dirty="0" smtClean="0">
                <a:solidFill>
                  <a:schemeClr val="accent2">
                    <a:lumMod val="50000"/>
                  </a:schemeClr>
                </a:solidFill>
              </a:rPr>
              <a:t>kg		</a:t>
            </a:r>
          </a:p>
          <a:p>
            <a:pPr marL="0" indent="0" algn="ctr"/>
            <a:r>
              <a:rPr lang="en-US" sz="2400" dirty="0" smtClean="0">
                <a:solidFill>
                  <a:schemeClr val="accent2">
                    <a:lumMod val="50000"/>
                  </a:schemeClr>
                </a:solidFill>
              </a:rPr>
              <a:t>1000 g = 1 k</a:t>
            </a:r>
          </a:p>
          <a:p>
            <a:pPr marL="0" indent="0">
              <a:lnSpc>
                <a:spcPct val="120000"/>
              </a:lnSpc>
            </a:pPr>
            <a:r>
              <a:rPr lang="en-US" sz="2400" dirty="0" smtClean="0">
                <a:solidFill>
                  <a:schemeClr val="accent2">
                    <a:lumMod val="50000"/>
                  </a:schemeClr>
                </a:solidFill>
              </a:rPr>
              <a:t>Possible conversion factors:</a:t>
            </a:r>
            <a:endParaRPr lang="en-US" sz="3200" b="1" dirty="0" smtClean="0">
              <a:solidFill>
                <a:schemeClr val="accent2">
                  <a:lumMod val="50000"/>
                </a:schemeClr>
              </a:solidFill>
            </a:endParaRPr>
          </a:p>
          <a:p>
            <a:endParaRPr lang="en-US" dirty="0"/>
          </a:p>
        </p:txBody>
      </p:sp>
      <p:graphicFrame>
        <p:nvGraphicFramePr>
          <p:cNvPr id="2326534" name="Object 6"/>
          <p:cNvGraphicFramePr>
            <a:graphicFrameLocks noChangeAspect="1"/>
          </p:cNvGraphicFramePr>
          <p:nvPr/>
        </p:nvGraphicFramePr>
        <p:xfrm>
          <a:off x="4876800" y="4191000"/>
          <a:ext cx="2743200" cy="719137"/>
        </p:xfrm>
        <a:graphic>
          <a:graphicData uri="http://schemas.openxmlformats.org/presentationml/2006/ole">
            <p:oleObj spid="_x0000_s8202" name="Equation" r:id="rId3" imgW="1600200" imgH="419100" progId="">
              <p:embed/>
            </p:oleObj>
          </a:graphicData>
        </a:graphic>
      </p:graphicFrame>
      <p:sp>
        <p:nvSpPr>
          <p:cNvPr id="6" name="Oval 13"/>
          <p:cNvSpPr>
            <a:spLocks noChangeArrowheads="1"/>
          </p:cNvSpPr>
          <p:nvPr/>
        </p:nvSpPr>
        <p:spPr bwMode="auto">
          <a:xfrm>
            <a:off x="6400800" y="4114800"/>
            <a:ext cx="1371600" cy="914400"/>
          </a:xfrm>
          <a:prstGeom prst="ellipse">
            <a:avLst/>
          </a:prstGeom>
          <a:noFill/>
          <a:ln w="28575" algn="ctr">
            <a:solidFill>
              <a:srgbClr val="FFCC00"/>
            </a:solidFill>
            <a:round/>
            <a:headEnd/>
            <a:tailEnd/>
          </a:ln>
        </p:spPr>
        <p:txBody>
          <a:bodyPr wrap="none" anchor="ctr"/>
          <a:lstStyle/>
          <a:p>
            <a:endParaRPr lang="en-IN"/>
          </a:p>
        </p:txBody>
      </p:sp>
      <p:graphicFrame>
        <p:nvGraphicFramePr>
          <p:cNvPr id="7" name="Object 10"/>
          <p:cNvGraphicFramePr>
            <a:graphicFrameLocks noChangeAspect="1"/>
          </p:cNvGraphicFramePr>
          <p:nvPr/>
        </p:nvGraphicFramePr>
        <p:xfrm>
          <a:off x="2513013" y="5410200"/>
          <a:ext cx="4100513" cy="709613"/>
        </p:xfrm>
        <a:graphic>
          <a:graphicData uri="http://schemas.openxmlformats.org/presentationml/2006/ole">
            <p:oleObj spid="_x0000_s8203" name="Equation" r:id="rId4" imgW="24257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32653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2895600" y="533400"/>
            <a:ext cx="355282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Practice Problems:</a:t>
            </a:r>
          </a:p>
        </p:txBody>
      </p:sp>
      <p:sp>
        <p:nvSpPr>
          <p:cNvPr id="24581" name="Text Box 5"/>
          <p:cNvSpPr txBox="1">
            <a:spLocks noChangeArrowheads="1"/>
          </p:cNvSpPr>
          <p:nvPr/>
        </p:nvSpPr>
        <p:spPr bwMode="auto">
          <a:xfrm>
            <a:off x="1905000" y="1371600"/>
            <a:ext cx="5091113" cy="830263"/>
          </a:xfrm>
          <a:prstGeom prst="rect">
            <a:avLst/>
          </a:prstGeom>
          <a:noFill/>
          <a:ln w="9525">
            <a:noFill/>
            <a:miter lim="800000"/>
            <a:headEnd/>
            <a:tailEnd/>
          </a:ln>
        </p:spPr>
        <p:txBody>
          <a:bodyPr wrap="none">
            <a:spAutoFit/>
          </a:bodyPr>
          <a:lstStyle/>
          <a:p>
            <a:pPr marL="457200" indent="-457200">
              <a:buFontTx/>
              <a:buAutoNum type="arabicPeriod"/>
            </a:pPr>
            <a:r>
              <a:rPr lang="en-US"/>
              <a:t>8.25 grams = _________kilograms?</a:t>
            </a:r>
          </a:p>
          <a:p>
            <a:pPr marL="457200" indent="-457200"/>
            <a:endParaRPr lang="en-US"/>
          </a:p>
        </p:txBody>
      </p:sp>
      <p:sp>
        <p:nvSpPr>
          <p:cNvPr id="24583" name="Text Box 7"/>
          <p:cNvSpPr txBox="1">
            <a:spLocks noChangeArrowheads="1"/>
          </p:cNvSpPr>
          <p:nvPr/>
        </p:nvSpPr>
        <p:spPr bwMode="auto">
          <a:xfrm>
            <a:off x="1820863" y="4114800"/>
            <a:ext cx="5127625" cy="822325"/>
          </a:xfrm>
          <a:prstGeom prst="rect">
            <a:avLst/>
          </a:prstGeom>
          <a:noFill/>
          <a:ln w="9525">
            <a:noFill/>
            <a:miter lim="800000"/>
            <a:headEnd/>
            <a:tailEnd/>
          </a:ln>
        </p:spPr>
        <p:txBody>
          <a:bodyPr wrap="none">
            <a:spAutoFit/>
          </a:bodyPr>
          <a:lstStyle/>
          <a:p>
            <a:pPr marL="457200" indent="-457200"/>
            <a:r>
              <a:rPr lang="en-US"/>
              <a:t>2.  677 decagrams = __________grams?</a:t>
            </a:r>
          </a:p>
          <a:p>
            <a:pPr marL="457200" indent="-457200"/>
            <a:endParaRPr lang="en-US"/>
          </a:p>
        </p:txBody>
      </p:sp>
      <p:sp>
        <p:nvSpPr>
          <p:cNvPr id="2" name="TextBox 1"/>
          <p:cNvSpPr txBox="1">
            <a:spLocks noChangeArrowheads="1"/>
          </p:cNvSpPr>
          <p:nvPr/>
        </p:nvSpPr>
        <p:spPr bwMode="auto">
          <a:xfrm>
            <a:off x="2209800" y="2819400"/>
            <a:ext cx="4038600" cy="1201738"/>
          </a:xfrm>
          <a:prstGeom prst="rect">
            <a:avLst/>
          </a:prstGeom>
          <a:noFill/>
          <a:ln w="9525">
            <a:noFill/>
            <a:miter lim="800000"/>
            <a:headEnd/>
            <a:tailEnd/>
          </a:ln>
        </p:spPr>
        <p:txBody>
          <a:bodyPr>
            <a:spAutoFit/>
          </a:bodyPr>
          <a:lstStyle/>
          <a:p>
            <a:r>
              <a:rPr lang="en-US"/>
              <a:t>8.25 g x  </a:t>
            </a:r>
            <a:r>
              <a:rPr lang="en-US" u="sng"/>
              <a:t>1 kg </a:t>
            </a:r>
            <a:r>
              <a:rPr lang="en-US"/>
              <a:t> = 0.00825 kg</a:t>
            </a:r>
          </a:p>
          <a:p>
            <a:r>
              <a:rPr lang="en-US"/>
              <a:t>              1000 g</a:t>
            </a:r>
          </a:p>
          <a:p>
            <a:endParaRPr lang="en-US"/>
          </a:p>
        </p:txBody>
      </p:sp>
      <p:sp>
        <p:nvSpPr>
          <p:cNvPr id="3" name="Rectangle 2"/>
          <p:cNvSpPr>
            <a:spLocks noChangeArrowheads="1"/>
          </p:cNvSpPr>
          <p:nvPr/>
        </p:nvSpPr>
        <p:spPr bwMode="auto">
          <a:xfrm>
            <a:off x="2362200" y="5410200"/>
            <a:ext cx="4572000" cy="830263"/>
          </a:xfrm>
          <a:prstGeom prst="rect">
            <a:avLst/>
          </a:prstGeom>
          <a:noFill/>
          <a:ln w="9525">
            <a:noFill/>
            <a:miter lim="800000"/>
            <a:headEnd/>
            <a:tailEnd/>
          </a:ln>
        </p:spPr>
        <p:txBody>
          <a:bodyPr>
            <a:spAutoFit/>
          </a:bodyPr>
          <a:lstStyle/>
          <a:p>
            <a:r>
              <a:rPr lang="en-US"/>
              <a:t>677 dag x  </a:t>
            </a:r>
            <a:r>
              <a:rPr lang="en-US" u="sng"/>
              <a:t>10 g </a:t>
            </a:r>
            <a:r>
              <a:rPr lang="en-US"/>
              <a:t> = 6770 g</a:t>
            </a:r>
          </a:p>
          <a:p>
            <a:r>
              <a:rPr lang="en-US"/>
              <a:t>                  1dag</a:t>
            </a:r>
          </a:p>
        </p:txBody>
      </p:sp>
      <p:sp>
        <p:nvSpPr>
          <p:cNvPr id="7" name="TextBox 6"/>
          <p:cNvSpPr txBox="1">
            <a:spLocks noChangeArrowheads="1"/>
          </p:cNvSpPr>
          <p:nvPr/>
        </p:nvSpPr>
        <p:spPr bwMode="auto">
          <a:xfrm>
            <a:off x="2667000" y="1981200"/>
            <a:ext cx="3505200" cy="461963"/>
          </a:xfrm>
          <a:prstGeom prst="rect">
            <a:avLst/>
          </a:prstGeom>
          <a:noFill/>
          <a:ln w="9525">
            <a:noFill/>
            <a:miter lim="800000"/>
            <a:headEnd/>
            <a:tailEnd/>
          </a:ln>
        </p:spPr>
        <p:txBody>
          <a:bodyPr>
            <a:spAutoFit/>
          </a:bodyPr>
          <a:lstStyle/>
          <a:p>
            <a:r>
              <a:rPr lang="en-US"/>
              <a:t>1000 g = 1 kg</a:t>
            </a:r>
          </a:p>
        </p:txBody>
      </p:sp>
      <p:sp>
        <p:nvSpPr>
          <p:cNvPr id="8" name="TextBox 7"/>
          <p:cNvSpPr txBox="1">
            <a:spLocks noChangeArrowheads="1"/>
          </p:cNvSpPr>
          <p:nvPr/>
        </p:nvSpPr>
        <p:spPr bwMode="auto">
          <a:xfrm>
            <a:off x="2895600" y="4800600"/>
            <a:ext cx="3505200" cy="461963"/>
          </a:xfrm>
          <a:prstGeom prst="rect">
            <a:avLst/>
          </a:prstGeom>
          <a:noFill/>
          <a:ln w="9525">
            <a:noFill/>
            <a:miter lim="800000"/>
            <a:headEnd/>
            <a:tailEnd/>
          </a:ln>
        </p:spPr>
        <p:txBody>
          <a:bodyPr>
            <a:spAutoFit/>
          </a:bodyPr>
          <a:lstStyle/>
          <a:p>
            <a:r>
              <a:rPr lang="en-US"/>
              <a:t>10 g = 1 dag</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0-#ppt_w/2"/>
                                          </p:val>
                                        </p:tav>
                                        <p:tav tm="100000">
                                          <p:val>
                                            <p:strVal val="#ppt_x"/>
                                          </p:val>
                                        </p:tav>
                                      </p:tavLst>
                                    </p:anim>
                                    <p:anim calcmode="lin" valueType="num">
                                      <p:cBhvr additive="base">
                                        <p:cTn id="8"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4583"/>
                                        </p:tgtEl>
                                        <p:attrNameLst>
                                          <p:attrName>style.visibility</p:attrName>
                                        </p:attrNameLst>
                                      </p:cBhvr>
                                      <p:to>
                                        <p:strVal val="visible"/>
                                      </p:to>
                                    </p:set>
                                    <p:anim calcmode="lin" valueType="num">
                                      <p:cBhvr additive="base">
                                        <p:cTn id="23" dur="500" fill="hold"/>
                                        <p:tgtEl>
                                          <p:spTgt spid="24583"/>
                                        </p:tgtEl>
                                        <p:attrNameLst>
                                          <p:attrName>ppt_x</p:attrName>
                                        </p:attrNameLst>
                                      </p:cBhvr>
                                      <p:tavLst>
                                        <p:tav tm="0">
                                          <p:val>
                                            <p:strVal val="0-#ppt_w/2"/>
                                          </p:val>
                                        </p:tav>
                                        <p:tav tm="100000">
                                          <p:val>
                                            <p:strVal val="#ppt_x"/>
                                          </p:val>
                                        </p:tav>
                                      </p:tavLst>
                                    </p:anim>
                                    <p:anim calcmode="lin" valueType="num">
                                      <p:cBhvr additive="base">
                                        <p:cTn id="24"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3" grpId="0" autoUpdateAnimBg="0"/>
      <p:bldP spid="2" grpId="0"/>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2895600" y="533400"/>
            <a:ext cx="355282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Practice Problems:</a:t>
            </a:r>
          </a:p>
        </p:txBody>
      </p:sp>
      <p:sp>
        <p:nvSpPr>
          <p:cNvPr id="24584" name="Text Box 8"/>
          <p:cNvSpPr txBox="1">
            <a:spLocks noChangeArrowheads="1"/>
          </p:cNvSpPr>
          <p:nvPr/>
        </p:nvSpPr>
        <p:spPr bwMode="auto">
          <a:xfrm>
            <a:off x="1905000" y="1752600"/>
            <a:ext cx="5438775" cy="822325"/>
          </a:xfrm>
          <a:prstGeom prst="rect">
            <a:avLst/>
          </a:prstGeom>
          <a:noFill/>
          <a:ln w="9525">
            <a:noFill/>
            <a:miter lim="800000"/>
            <a:headEnd/>
            <a:tailEnd/>
          </a:ln>
        </p:spPr>
        <p:txBody>
          <a:bodyPr wrap="none">
            <a:spAutoFit/>
          </a:bodyPr>
          <a:lstStyle/>
          <a:p>
            <a:pPr marL="457200" indent="-457200"/>
            <a:r>
              <a:rPr lang="en-US"/>
              <a:t>3.  21.0 meters = ___________decimeters?</a:t>
            </a:r>
          </a:p>
          <a:p>
            <a:pPr marL="457200" indent="-457200"/>
            <a:endParaRPr lang="en-US"/>
          </a:p>
        </p:txBody>
      </p:sp>
      <p:sp>
        <p:nvSpPr>
          <p:cNvPr id="24585" name="Text Box 9"/>
          <p:cNvSpPr txBox="1">
            <a:spLocks noChangeArrowheads="1"/>
          </p:cNvSpPr>
          <p:nvPr/>
        </p:nvSpPr>
        <p:spPr bwMode="auto">
          <a:xfrm>
            <a:off x="1828800" y="3886200"/>
            <a:ext cx="5143500" cy="822325"/>
          </a:xfrm>
          <a:prstGeom prst="rect">
            <a:avLst/>
          </a:prstGeom>
          <a:noFill/>
          <a:ln w="9525">
            <a:noFill/>
            <a:miter lim="800000"/>
            <a:headEnd/>
            <a:tailEnd/>
          </a:ln>
        </p:spPr>
        <p:txBody>
          <a:bodyPr wrap="none">
            <a:spAutoFit/>
          </a:bodyPr>
          <a:lstStyle/>
          <a:p>
            <a:pPr marL="457200" indent="-457200"/>
            <a:r>
              <a:rPr lang="en-US"/>
              <a:t>4.  4563 milligrams = _________grams?</a:t>
            </a:r>
          </a:p>
          <a:p>
            <a:pPr marL="457200" indent="-457200"/>
            <a:endParaRPr lang="en-US"/>
          </a:p>
        </p:txBody>
      </p:sp>
      <p:sp>
        <p:nvSpPr>
          <p:cNvPr id="2" name="Rectangle 1"/>
          <p:cNvSpPr>
            <a:spLocks noChangeArrowheads="1"/>
          </p:cNvSpPr>
          <p:nvPr/>
        </p:nvSpPr>
        <p:spPr bwMode="auto">
          <a:xfrm>
            <a:off x="2209800" y="2971800"/>
            <a:ext cx="4572000" cy="831850"/>
          </a:xfrm>
          <a:prstGeom prst="rect">
            <a:avLst/>
          </a:prstGeom>
          <a:noFill/>
          <a:ln w="9525">
            <a:noFill/>
            <a:miter lim="800000"/>
            <a:headEnd/>
            <a:tailEnd/>
          </a:ln>
        </p:spPr>
        <p:txBody>
          <a:bodyPr>
            <a:spAutoFit/>
          </a:bodyPr>
          <a:lstStyle/>
          <a:p>
            <a:r>
              <a:rPr lang="en-US"/>
              <a:t>21.0 m x  </a:t>
            </a:r>
            <a:r>
              <a:rPr lang="en-US" u="sng"/>
              <a:t>10 dm </a:t>
            </a:r>
            <a:r>
              <a:rPr lang="en-US"/>
              <a:t> = 210.0 dm</a:t>
            </a:r>
          </a:p>
          <a:p>
            <a:r>
              <a:rPr lang="en-US"/>
              <a:t>                    1 m</a:t>
            </a:r>
          </a:p>
        </p:txBody>
      </p:sp>
      <p:sp>
        <p:nvSpPr>
          <p:cNvPr id="3" name="Rectangle 2"/>
          <p:cNvSpPr>
            <a:spLocks noChangeArrowheads="1"/>
          </p:cNvSpPr>
          <p:nvPr/>
        </p:nvSpPr>
        <p:spPr bwMode="auto">
          <a:xfrm>
            <a:off x="2286000" y="5334000"/>
            <a:ext cx="4572000" cy="830263"/>
          </a:xfrm>
          <a:prstGeom prst="rect">
            <a:avLst/>
          </a:prstGeom>
          <a:noFill/>
          <a:ln w="9525">
            <a:noFill/>
            <a:miter lim="800000"/>
            <a:headEnd/>
            <a:tailEnd/>
          </a:ln>
        </p:spPr>
        <p:txBody>
          <a:bodyPr>
            <a:spAutoFit/>
          </a:bodyPr>
          <a:lstStyle/>
          <a:p>
            <a:r>
              <a:rPr lang="en-US"/>
              <a:t>4563 mg x    </a:t>
            </a:r>
            <a:r>
              <a:rPr lang="en-US" u="sng"/>
              <a:t>1 g </a:t>
            </a:r>
            <a:r>
              <a:rPr lang="en-US"/>
              <a:t>   =  4.563 g</a:t>
            </a:r>
          </a:p>
          <a:p>
            <a:r>
              <a:rPr lang="en-US"/>
              <a:t>                   1000 mg</a:t>
            </a:r>
          </a:p>
        </p:txBody>
      </p:sp>
      <p:sp>
        <p:nvSpPr>
          <p:cNvPr id="7" name="TextBox 6"/>
          <p:cNvSpPr txBox="1">
            <a:spLocks noChangeArrowheads="1"/>
          </p:cNvSpPr>
          <p:nvPr/>
        </p:nvSpPr>
        <p:spPr bwMode="auto">
          <a:xfrm>
            <a:off x="2895600" y="2514600"/>
            <a:ext cx="3733800" cy="461963"/>
          </a:xfrm>
          <a:prstGeom prst="rect">
            <a:avLst/>
          </a:prstGeom>
          <a:noFill/>
          <a:ln w="9525">
            <a:noFill/>
            <a:miter lim="800000"/>
            <a:headEnd/>
            <a:tailEnd/>
          </a:ln>
        </p:spPr>
        <p:txBody>
          <a:bodyPr>
            <a:spAutoFit/>
          </a:bodyPr>
          <a:lstStyle/>
          <a:p>
            <a:r>
              <a:rPr lang="en-US"/>
              <a:t>10 dm = 1 m</a:t>
            </a:r>
          </a:p>
        </p:txBody>
      </p:sp>
      <p:sp>
        <p:nvSpPr>
          <p:cNvPr id="8" name="TextBox 7"/>
          <p:cNvSpPr txBox="1">
            <a:spLocks noChangeArrowheads="1"/>
          </p:cNvSpPr>
          <p:nvPr/>
        </p:nvSpPr>
        <p:spPr bwMode="auto">
          <a:xfrm>
            <a:off x="2514600" y="4648200"/>
            <a:ext cx="3733800" cy="461963"/>
          </a:xfrm>
          <a:prstGeom prst="rect">
            <a:avLst/>
          </a:prstGeom>
          <a:noFill/>
          <a:ln w="9525">
            <a:noFill/>
            <a:miter lim="800000"/>
            <a:headEnd/>
            <a:tailEnd/>
          </a:ln>
        </p:spPr>
        <p:txBody>
          <a:bodyPr>
            <a:spAutoFit/>
          </a:bodyPr>
          <a:lstStyle/>
          <a:p>
            <a:r>
              <a:rPr lang="en-US"/>
              <a:t>1000 mg = 1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0-#ppt_w/2"/>
                                          </p:val>
                                        </p:tav>
                                        <p:tav tm="100000">
                                          <p:val>
                                            <p:strVal val="#ppt_x"/>
                                          </p:val>
                                        </p:tav>
                                      </p:tavLst>
                                    </p:anim>
                                    <p:anim calcmode="lin" valueType="num">
                                      <p:cBhvr additive="base">
                                        <p:cTn id="8"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4585"/>
                                        </p:tgtEl>
                                        <p:attrNameLst>
                                          <p:attrName>style.visibility</p:attrName>
                                        </p:attrNameLst>
                                      </p:cBhvr>
                                      <p:to>
                                        <p:strVal val="visible"/>
                                      </p:to>
                                    </p:set>
                                    <p:anim calcmode="lin" valueType="num">
                                      <p:cBhvr additive="base">
                                        <p:cTn id="23" dur="500" fill="hold"/>
                                        <p:tgtEl>
                                          <p:spTgt spid="24585"/>
                                        </p:tgtEl>
                                        <p:attrNameLst>
                                          <p:attrName>ppt_x</p:attrName>
                                        </p:attrNameLst>
                                      </p:cBhvr>
                                      <p:tavLst>
                                        <p:tav tm="0">
                                          <p:val>
                                            <p:strVal val="0-#ppt_w/2"/>
                                          </p:val>
                                        </p:tav>
                                        <p:tav tm="100000">
                                          <p:val>
                                            <p:strVal val="#ppt_x"/>
                                          </p:val>
                                        </p:tav>
                                      </p:tavLst>
                                    </p:anim>
                                    <p:anim calcmode="lin" valueType="num">
                                      <p:cBhvr additive="base">
                                        <p:cTn id="24" dur="500" fill="hold"/>
                                        <p:tgtEl>
                                          <p:spTgt spid="2458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utoUpdateAnimBg="0"/>
      <p:bldP spid="24585" grpId="0" autoUpdateAnimBg="0"/>
      <p:bldP spid="2" grpId="0"/>
      <p:bldP spid="3"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2895600" y="533400"/>
            <a:ext cx="355282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Practice Problems:</a:t>
            </a:r>
          </a:p>
        </p:txBody>
      </p:sp>
      <p:sp>
        <p:nvSpPr>
          <p:cNvPr id="24586" name="Text Box 10"/>
          <p:cNvSpPr txBox="1">
            <a:spLocks noChangeArrowheads="1"/>
          </p:cNvSpPr>
          <p:nvPr/>
        </p:nvSpPr>
        <p:spPr bwMode="auto">
          <a:xfrm>
            <a:off x="1900238" y="1752600"/>
            <a:ext cx="5995987" cy="822325"/>
          </a:xfrm>
          <a:prstGeom prst="rect">
            <a:avLst/>
          </a:prstGeom>
          <a:noFill/>
          <a:ln w="9525">
            <a:noFill/>
            <a:miter lim="800000"/>
            <a:headEnd/>
            <a:tailEnd/>
          </a:ln>
        </p:spPr>
        <p:txBody>
          <a:bodyPr wrap="none">
            <a:spAutoFit/>
          </a:bodyPr>
          <a:lstStyle/>
          <a:p>
            <a:pPr marL="457200" indent="-457200"/>
            <a:r>
              <a:rPr lang="en-US"/>
              <a:t>5.  0.251 kilometers = __________centimeters?</a:t>
            </a:r>
          </a:p>
          <a:p>
            <a:pPr marL="457200" indent="-457200"/>
            <a:endParaRPr lang="en-US"/>
          </a:p>
        </p:txBody>
      </p:sp>
      <p:sp>
        <p:nvSpPr>
          <p:cNvPr id="24587" name="Text Box 11"/>
          <p:cNvSpPr txBox="1">
            <a:spLocks noChangeArrowheads="1"/>
          </p:cNvSpPr>
          <p:nvPr/>
        </p:nvSpPr>
        <p:spPr bwMode="auto">
          <a:xfrm>
            <a:off x="1965325" y="4079875"/>
            <a:ext cx="5006975" cy="457200"/>
          </a:xfrm>
          <a:prstGeom prst="rect">
            <a:avLst/>
          </a:prstGeom>
          <a:noFill/>
          <a:ln w="9525">
            <a:noFill/>
            <a:miter lim="800000"/>
            <a:headEnd/>
            <a:tailEnd/>
          </a:ln>
        </p:spPr>
        <p:txBody>
          <a:bodyPr wrap="none">
            <a:spAutoFit/>
          </a:bodyPr>
          <a:lstStyle/>
          <a:p>
            <a:r>
              <a:rPr lang="en-US"/>
              <a:t>6.  254 liters = ___________decaliters?</a:t>
            </a:r>
          </a:p>
        </p:txBody>
      </p:sp>
      <p:sp>
        <p:nvSpPr>
          <p:cNvPr id="2" name="Rectangle 1"/>
          <p:cNvSpPr>
            <a:spLocks noChangeArrowheads="1"/>
          </p:cNvSpPr>
          <p:nvPr/>
        </p:nvSpPr>
        <p:spPr bwMode="auto">
          <a:xfrm>
            <a:off x="2286000" y="2574925"/>
            <a:ext cx="5257800" cy="830263"/>
          </a:xfrm>
          <a:prstGeom prst="rect">
            <a:avLst/>
          </a:prstGeom>
          <a:noFill/>
          <a:ln w="9525">
            <a:noFill/>
            <a:miter lim="800000"/>
            <a:headEnd/>
            <a:tailEnd/>
          </a:ln>
        </p:spPr>
        <p:txBody>
          <a:bodyPr>
            <a:spAutoFit/>
          </a:bodyPr>
          <a:lstStyle/>
          <a:p>
            <a:r>
              <a:rPr lang="en-US"/>
              <a:t>0.251 km x  </a:t>
            </a:r>
            <a:r>
              <a:rPr lang="en-US" u="sng"/>
              <a:t>100,000 cm </a:t>
            </a:r>
            <a:r>
              <a:rPr lang="en-US"/>
              <a:t> =  25,100cm</a:t>
            </a:r>
          </a:p>
          <a:p>
            <a:r>
              <a:rPr lang="en-US"/>
              <a:t>                        1 km</a:t>
            </a:r>
          </a:p>
        </p:txBody>
      </p:sp>
      <p:sp>
        <p:nvSpPr>
          <p:cNvPr id="3" name="Rectangle 2"/>
          <p:cNvSpPr>
            <a:spLocks noChangeArrowheads="1"/>
          </p:cNvSpPr>
          <p:nvPr/>
        </p:nvSpPr>
        <p:spPr bwMode="auto">
          <a:xfrm>
            <a:off x="2286000" y="5029200"/>
            <a:ext cx="4572000" cy="830263"/>
          </a:xfrm>
          <a:prstGeom prst="rect">
            <a:avLst/>
          </a:prstGeom>
          <a:noFill/>
          <a:ln w="9525">
            <a:noFill/>
            <a:miter lim="800000"/>
            <a:headEnd/>
            <a:tailEnd/>
          </a:ln>
        </p:spPr>
        <p:txBody>
          <a:bodyPr>
            <a:spAutoFit/>
          </a:bodyPr>
          <a:lstStyle/>
          <a:p>
            <a:r>
              <a:rPr lang="en-US"/>
              <a:t>254 L x  </a:t>
            </a:r>
            <a:r>
              <a:rPr lang="en-US" u="sng"/>
              <a:t>1 daL </a:t>
            </a:r>
            <a:r>
              <a:rPr lang="en-US"/>
              <a:t> =  25.4 daL</a:t>
            </a:r>
          </a:p>
          <a:p>
            <a:r>
              <a:rPr lang="en-US"/>
              <a:t>               10 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 calcmode="lin" valueType="num">
                                      <p:cBhvr additive="base">
                                        <p:cTn id="7" dur="500" fill="hold"/>
                                        <p:tgtEl>
                                          <p:spTgt spid="24586"/>
                                        </p:tgtEl>
                                        <p:attrNameLst>
                                          <p:attrName>ppt_x</p:attrName>
                                        </p:attrNameLst>
                                      </p:cBhvr>
                                      <p:tavLst>
                                        <p:tav tm="0">
                                          <p:val>
                                            <p:strVal val="0-#ppt_w/2"/>
                                          </p:val>
                                        </p:tav>
                                        <p:tav tm="100000">
                                          <p:val>
                                            <p:strVal val="#ppt_x"/>
                                          </p:val>
                                        </p:tav>
                                      </p:tavLst>
                                    </p:anim>
                                    <p:anim calcmode="lin" valueType="num">
                                      <p:cBhvr additive="base">
                                        <p:cTn id="8" dur="500" fill="hold"/>
                                        <p:tgtEl>
                                          <p:spTgt spid="245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7"/>
                                        </p:tgtEl>
                                        <p:attrNameLst>
                                          <p:attrName>style.visibility</p:attrName>
                                        </p:attrNameLst>
                                      </p:cBhvr>
                                      <p:to>
                                        <p:strVal val="visible"/>
                                      </p:to>
                                    </p:set>
                                    <p:anim calcmode="lin" valueType="num">
                                      <p:cBhvr additive="base">
                                        <p:cTn id="13" dur="500" fill="hold"/>
                                        <p:tgtEl>
                                          <p:spTgt spid="24587"/>
                                        </p:tgtEl>
                                        <p:attrNameLst>
                                          <p:attrName>ppt_x</p:attrName>
                                        </p:attrNameLst>
                                      </p:cBhvr>
                                      <p:tavLst>
                                        <p:tav tm="0">
                                          <p:val>
                                            <p:strVal val="0-#ppt_w/2"/>
                                          </p:val>
                                        </p:tav>
                                        <p:tav tm="100000">
                                          <p:val>
                                            <p:strVal val="#ppt_x"/>
                                          </p:val>
                                        </p:tav>
                                      </p:tavLst>
                                    </p:anim>
                                    <p:anim calcmode="lin" valueType="num">
                                      <p:cBhvr additive="base">
                                        <p:cTn id="14" dur="500" fill="hold"/>
                                        <p:tgtEl>
                                          <p:spTgt spid="245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utoUpdateAnimBg="0"/>
      <p:bldP spid="24587" grpId="0" autoUpdateAnimBg="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2895600" y="533400"/>
            <a:ext cx="355282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Practice Problems:</a:t>
            </a:r>
          </a:p>
        </p:txBody>
      </p:sp>
      <p:sp>
        <p:nvSpPr>
          <p:cNvPr id="24588" name="Text Box 12"/>
          <p:cNvSpPr txBox="1">
            <a:spLocks noChangeArrowheads="1"/>
          </p:cNvSpPr>
          <p:nvPr/>
        </p:nvSpPr>
        <p:spPr bwMode="auto">
          <a:xfrm>
            <a:off x="1773238" y="2027238"/>
            <a:ext cx="5930900" cy="822325"/>
          </a:xfrm>
          <a:prstGeom prst="rect">
            <a:avLst/>
          </a:prstGeom>
          <a:noFill/>
          <a:ln w="9525">
            <a:noFill/>
            <a:miter lim="800000"/>
            <a:headEnd/>
            <a:tailEnd/>
          </a:ln>
        </p:spPr>
        <p:txBody>
          <a:bodyPr wrap="none">
            <a:spAutoFit/>
          </a:bodyPr>
          <a:lstStyle/>
          <a:p>
            <a:pPr marL="457200" indent="-457200"/>
            <a:r>
              <a:rPr lang="en-US"/>
              <a:t>7.  2.9234 decigrams = __________kilograms?</a:t>
            </a:r>
          </a:p>
          <a:p>
            <a:pPr marL="457200" indent="-457200"/>
            <a:endParaRPr lang="en-US"/>
          </a:p>
        </p:txBody>
      </p:sp>
      <p:sp>
        <p:nvSpPr>
          <p:cNvPr id="24589" name="Text Box 13"/>
          <p:cNvSpPr txBox="1">
            <a:spLocks noChangeArrowheads="1"/>
          </p:cNvSpPr>
          <p:nvPr/>
        </p:nvSpPr>
        <p:spPr bwMode="auto">
          <a:xfrm>
            <a:off x="1931988" y="4191000"/>
            <a:ext cx="5480050" cy="457200"/>
          </a:xfrm>
          <a:prstGeom prst="rect">
            <a:avLst/>
          </a:prstGeom>
          <a:noFill/>
          <a:ln w="9525">
            <a:noFill/>
            <a:miter lim="800000"/>
            <a:headEnd/>
            <a:tailEnd/>
          </a:ln>
        </p:spPr>
        <p:txBody>
          <a:bodyPr wrap="none">
            <a:spAutoFit/>
          </a:bodyPr>
          <a:lstStyle/>
          <a:p>
            <a:r>
              <a:rPr lang="en-US"/>
              <a:t>8.  67.34 milliliters =  ____________liters?</a:t>
            </a:r>
          </a:p>
        </p:txBody>
      </p:sp>
      <p:sp>
        <p:nvSpPr>
          <p:cNvPr id="2" name="Rectangle 1"/>
          <p:cNvSpPr>
            <a:spLocks noChangeArrowheads="1"/>
          </p:cNvSpPr>
          <p:nvPr/>
        </p:nvSpPr>
        <p:spPr bwMode="auto">
          <a:xfrm>
            <a:off x="2286000" y="3013075"/>
            <a:ext cx="5126038" cy="831850"/>
          </a:xfrm>
          <a:prstGeom prst="rect">
            <a:avLst/>
          </a:prstGeom>
          <a:noFill/>
          <a:ln w="9525">
            <a:noFill/>
            <a:miter lim="800000"/>
            <a:headEnd/>
            <a:tailEnd/>
          </a:ln>
        </p:spPr>
        <p:txBody>
          <a:bodyPr>
            <a:spAutoFit/>
          </a:bodyPr>
          <a:lstStyle/>
          <a:p>
            <a:r>
              <a:rPr lang="en-US"/>
              <a:t>2.9234 dg x    </a:t>
            </a:r>
            <a:r>
              <a:rPr lang="en-US" u="sng"/>
              <a:t>1 kg </a:t>
            </a:r>
            <a:r>
              <a:rPr lang="en-US"/>
              <a:t>   =  0.00029234kg</a:t>
            </a:r>
          </a:p>
          <a:p>
            <a:r>
              <a:rPr lang="en-US"/>
              <a:t>                    10,000 dg</a:t>
            </a:r>
          </a:p>
        </p:txBody>
      </p:sp>
      <p:sp>
        <p:nvSpPr>
          <p:cNvPr id="3" name="Rectangle 2"/>
          <p:cNvSpPr>
            <a:spLocks noChangeArrowheads="1"/>
          </p:cNvSpPr>
          <p:nvPr/>
        </p:nvSpPr>
        <p:spPr bwMode="auto">
          <a:xfrm>
            <a:off x="2319338" y="5029200"/>
            <a:ext cx="4572000" cy="830263"/>
          </a:xfrm>
          <a:prstGeom prst="rect">
            <a:avLst/>
          </a:prstGeom>
          <a:noFill/>
          <a:ln w="9525">
            <a:noFill/>
            <a:miter lim="800000"/>
            <a:headEnd/>
            <a:tailEnd/>
          </a:ln>
        </p:spPr>
        <p:txBody>
          <a:bodyPr>
            <a:spAutoFit/>
          </a:bodyPr>
          <a:lstStyle/>
          <a:p>
            <a:r>
              <a:rPr lang="en-US"/>
              <a:t>67.34 mL x  </a:t>
            </a:r>
            <a:r>
              <a:rPr lang="en-US" u="sng"/>
              <a:t>1 L </a:t>
            </a:r>
            <a:r>
              <a:rPr lang="en-US"/>
              <a:t> =    0.06734 L</a:t>
            </a:r>
          </a:p>
          <a:p>
            <a:r>
              <a:rPr lang="en-US"/>
              <a:t>                   1000 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additive="base">
                                        <p:cTn id="7" dur="500" fill="hold"/>
                                        <p:tgtEl>
                                          <p:spTgt spid="24588"/>
                                        </p:tgtEl>
                                        <p:attrNameLst>
                                          <p:attrName>ppt_x</p:attrName>
                                        </p:attrNameLst>
                                      </p:cBhvr>
                                      <p:tavLst>
                                        <p:tav tm="0">
                                          <p:val>
                                            <p:strVal val="0-#ppt_w/2"/>
                                          </p:val>
                                        </p:tav>
                                        <p:tav tm="100000">
                                          <p:val>
                                            <p:strVal val="#ppt_x"/>
                                          </p:val>
                                        </p:tav>
                                      </p:tavLst>
                                    </p:anim>
                                    <p:anim calcmode="lin" valueType="num">
                                      <p:cBhvr additive="base">
                                        <p:cTn id="8"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9"/>
                                        </p:tgtEl>
                                        <p:attrNameLst>
                                          <p:attrName>style.visibility</p:attrName>
                                        </p:attrNameLst>
                                      </p:cBhvr>
                                      <p:to>
                                        <p:strVal val="visible"/>
                                      </p:to>
                                    </p:set>
                                    <p:anim calcmode="lin" valueType="num">
                                      <p:cBhvr additive="base">
                                        <p:cTn id="13" dur="500" fill="hold"/>
                                        <p:tgtEl>
                                          <p:spTgt spid="24589"/>
                                        </p:tgtEl>
                                        <p:attrNameLst>
                                          <p:attrName>ppt_x</p:attrName>
                                        </p:attrNameLst>
                                      </p:cBhvr>
                                      <p:tavLst>
                                        <p:tav tm="0">
                                          <p:val>
                                            <p:strVal val="0-#ppt_w/2"/>
                                          </p:val>
                                        </p:tav>
                                        <p:tav tm="100000">
                                          <p:val>
                                            <p:strVal val="#ppt_x"/>
                                          </p:val>
                                        </p:tav>
                                      </p:tavLst>
                                    </p:anim>
                                    <p:anim calcmode="lin" valueType="num">
                                      <p:cBhvr additive="base">
                                        <p:cTn id="14" dur="500" fill="hold"/>
                                        <p:tgtEl>
                                          <p:spTgt spid="245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utoUpdateAnimBg="0"/>
      <p:bldP spid="24589" grpId="0" autoUpdateAnimBg="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r>
              <a:rPr lang="en-US" dirty="0" smtClean="0"/>
              <a:t>Can You Do?</a:t>
            </a:r>
            <a:endParaRPr lang="en-US" dirty="0"/>
          </a:p>
        </p:txBody>
      </p:sp>
      <p:sp>
        <p:nvSpPr>
          <p:cNvPr id="3" name="Content Placeholder 2"/>
          <p:cNvSpPr>
            <a:spLocks noGrp="1"/>
          </p:cNvSpPr>
          <p:nvPr>
            <p:ph idx="1"/>
          </p:nvPr>
        </p:nvSpPr>
        <p:spPr/>
        <p:txBody>
          <a:bodyPr>
            <a:normAutofit/>
          </a:bodyPr>
          <a:lstStyle/>
          <a:p>
            <a:pPr marL="228600" indent="-228600" eaLnBrk="0" hangingPunct="0">
              <a:spcBef>
                <a:spcPct val="0"/>
              </a:spcBef>
              <a:buSzTx/>
            </a:pPr>
            <a:r>
              <a:rPr lang="en-US" sz="2800" b="1" dirty="0" smtClean="0">
                <a:solidFill>
                  <a:schemeClr val="accent2">
                    <a:lumMod val="50000"/>
                  </a:schemeClr>
                </a:solidFill>
              </a:rPr>
              <a:t>Distinguish</a:t>
            </a:r>
            <a:r>
              <a:rPr lang="en-US" sz="2800" dirty="0" smtClean="0">
                <a:solidFill>
                  <a:schemeClr val="accent2">
                    <a:lumMod val="50000"/>
                  </a:schemeClr>
                </a:solidFill>
              </a:rPr>
              <a:t> between a quantity, a unit, and a measurement standard.</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chemeClr val="accent2">
                    <a:lumMod val="50000"/>
                  </a:schemeClr>
                </a:solidFill>
              </a:rPr>
              <a:t>Name </a:t>
            </a:r>
            <a:r>
              <a:rPr lang="en-US" sz="2800" dirty="0" smtClean="0">
                <a:solidFill>
                  <a:schemeClr val="accent2">
                    <a:lumMod val="50000"/>
                  </a:schemeClr>
                </a:solidFill>
              </a:rPr>
              <a:t>and </a:t>
            </a:r>
            <a:r>
              <a:rPr lang="en-US" sz="2800" b="1" dirty="0" smtClean="0">
                <a:solidFill>
                  <a:schemeClr val="accent2">
                    <a:lumMod val="50000"/>
                  </a:schemeClr>
                </a:solidFill>
              </a:rPr>
              <a:t>use</a:t>
            </a:r>
            <a:r>
              <a:rPr lang="en-US" sz="2800" dirty="0" smtClean="0">
                <a:solidFill>
                  <a:schemeClr val="accent2">
                    <a:lumMod val="50000"/>
                  </a:schemeClr>
                </a:solidFill>
              </a:rPr>
              <a:t> SI units for length, mass, time, volume, and density.</a:t>
            </a:r>
            <a:br>
              <a:rPr lang="en-US" sz="2800" dirty="0" smtClean="0">
                <a:solidFill>
                  <a:schemeClr val="accent2">
                    <a:lumMod val="50000"/>
                  </a:schemeClr>
                </a:solidFill>
              </a:rPr>
            </a:br>
            <a:endParaRPr lang="en-US" sz="2800" dirty="0" smtClean="0">
              <a:solidFill>
                <a:schemeClr val="accent2">
                  <a:lumMod val="50000"/>
                </a:schemeClr>
              </a:solidFill>
            </a:endParaRPr>
          </a:p>
          <a:p>
            <a:r>
              <a:rPr lang="en-US" sz="2800" b="1" dirty="0" smtClean="0">
                <a:solidFill>
                  <a:schemeClr val="accent2">
                    <a:lumMod val="50000"/>
                  </a:schemeClr>
                </a:solidFill>
              </a:rPr>
              <a:t>Transform</a:t>
            </a:r>
            <a:r>
              <a:rPr lang="en-US" sz="2800" dirty="0" smtClean="0">
                <a:solidFill>
                  <a:schemeClr val="accent2">
                    <a:lumMod val="50000"/>
                  </a:schemeClr>
                </a:solidFill>
              </a:rPr>
              <a:t> a statement of equality into a conversion factor.</a:t>
            </a:r>
          </a:p>
          <a:p>
            <a:endParaRPr lang="en-US" dirty="0"/>
          </a:p>
        </p:txBody>
      </p:sp>
    </p:spTree>
    <p:extLst>
      <p:ext uri="{BB962C8B-B14F-4D97-AF65-F5344CB8AC3E}">
        <p14:creationId xmlns:p14="http://schemas.microsoft.com/office/powerpoint/2010/main" xmlns="" val="26613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r>
              <a:rPr lang="en-US" dirty="0" smtClean="0"/>
              <a:t>Objectives 2.2</a:t>
            </a:r>
            <a:endParaRPr lang="en-US" dirty="0"/>
          </a:p>
        </p:txBody>
      </p:sp>
      <p:sp>
        <p:nvSpPr>
          <p:cNvPr id="3" name="Content Placeholder 2"/>
          <p:cNvSpPr>
            <a:spLocks noGrp="1"/>
          </p:cNvSpPr>
          <p:nvPr>
            <p:ph idx="1"/>
          </p:nvPr>
        </p:nvSpPr>
        <p:spPr/>
        <p:txBody>
          <a:bodyPr>
            <a:normAutofit/>
          </a:bodyPr>
          <a:lstStyle/>
          <a:p>
            <a:pPr marL="0" indent="0" eaLnBrk="0" hangingPunct="0">
              <a:spcBef>
                <a:spcPct val="0"/>
              </a:spcBef>
              <a:buSzTx/>
              <a:buNone/>
            </a:pPr>
            <a:r>
              <a:rPr lang="en-US" sz="2800" dirty="0" smtClean="0">
                <a:solidFill>
                  <a:schemeClr val="accent2">
                    <a:lumMod val="50000"/>
                  </a:schemeClr>
                </a:solidFill>
              </a:rPr>
              <a:t>I can….</a:t>
            </a:r>
          </a:p>
          <a:p>
            <a:pPr marL="228600" indent="-228600" eaLnBrk="0" hangingPunct="0">
              <a:spcBef>
                <a:spcPct val="0"/>
              </a:spcBef>
              <a:buSzTx/>
            </a:pPr>
            <a:r>
              <a:rPr lang="en-US" sz="2800" b="1" dirty="0" smtClean="0">
                <a:solidFill>
                  <a:schemeClr val="accent2">
                    <a:lumMod val="50000"/>
                  </a:schemeClr>
                </a:solidFill>
              </a:rPr>
              <a:t>Perform</a:t>
            </a:r>
            <a:r>
              <a:rPr lang="en-US" sz="2800" dirty="0" smtClean="0">
                <a:solidFill>
                  <a:schemeClr val="accent2">
                    <a:lumMod val="50000"/>
                  </a:schemeClr>
                </a:solidFill>
              </a:rPr>
              <a:t> density calculations.</a:t>
            </a:r>
            <a:br>
              <a:rPr lang="en-US" sz="2800" dirty="0" smtClean="0">
                <a:solidFill>
                  <a:schemeClr val="accent2">
                    <a:lumMod val="50000"/>
                  </a:schemeClr>
                </a:solidFill>
              </a:rPr>
            </a:br>
            <a:endParaRPr lang="en-US" sz="2800" dirty="0" smtClean="0">
              <a:solidFill>
                <a:schemeClr val="accent2">
                  <a:lumMod val="50000"/>
                </a:schemeClr>
              </a:solidFill>
            </a:endParaRPr>
          </a:p>
          <a:p>
            <a:r>
              <a:rPr lang="en-US" sz="2800" b="1" dirty="0" smtClean="0">
                <a:solidFill>
                  <a:schemeClr val="accent2">
                    <a:lumMod val="50000"/>
                  </a:schemeClr>
                </a:solidFill>
              </a:rPr>
              <a:t>Transform</a:t>
            </a:r>
            <a:r>
              <a:rPr lang="en-US" sz="2800" dirty="0" smtClean="0">
                <a:solidFill>
                  <a:schemeClr val="accent2">
                    <a:lumMod val="50000"/>
                  </a:schemeClr>
                </a:solidFill>
              </a:rPr>
              <a:t> a statement of equality into a conversion factor.</a:t>
            </a:r>
          </a:p>
          <a:p>
            <a:endParaRPr lang="en-US" dirty="0"/>
          </a:p>
        </p:txBody>
      </p:sp>
    </p:spTree>
    <p:extLst>
      <p:ext uri="{BB962C8B-B14F-4D97-AF65-F5344CB8AC3E}">
        <p14:creationId xmlns:p14="http://schemas.microsoft.com/office/powerpoint/2010/main" xmlns="" val="250651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Units</a:t>
            </a:r>
            <a:endParaRPr lang="en-US" dirty="0"/>
          </a:p>
        </p:txBody>
      </p:sp>
      <p:pic>
        <p:nvPicPr>
          <p:cNvPr id="4" name="Picture 11" descr="Untitled-13 copy"/>
          <p:cNvPicPr>
            <a:picLocks noGrp="1" noChangeAspect="1" noChangeArrowheads="1"/>
          </p:cNvPicPr>
          <p:nvPr>
            <p:ph idx="1"/>
          </p:nvPr>
        </p:nvPicPr>
        <p:blipFill>
          <a:blip r:embed="rId2" cstate="print"/>
          <a:srcRect/>
          <a:stretch>
            <a:fillRect/>
          </a:stretch>
        </p:blipFill>
        <p:spPr bwMode="auto">
          <a:xfrm>
            <a:off x="914400" y="3505200"/>
            <a:ext cx="7759700" cy="3022600"/>
          </a:xfrm>
          <a:prstGeom prst="rect">
            <a:avLst/>
          </a:prstGeom>
          <a:noFill/>
          <a:ln w="28575">
            <a:solidFill>
              <a:srgbClr val="00FFFF"/>
            </a:solidFill>
            <a:miter lim="800000"/>
            <a:headEnd/>
            <a:tailEnd/>
          </a:ln>
        </p:spPr>
      </p:pic>
      <p:sp>
        <p:nvSpPr>
          <p:cNvPr id="5" name="TextBox 4"/>
          <p:cNvSpPr txBox="1"/>
          <p:nvPr/>
        </p:nvSpPr>
        <p:spPr>
          <a:xfrm>
            <a:off x="381000" y="1981200"/>
            <a:ext cx="8001000" cy="1107996"/>
          </a:xfrm>
          <a:prstGeom prst="rect">
            <a:avLst/>
          </a:prstGeom>
          <a:noFill/>
        </p:spPr>
        <p:txBody>
          <a:bodyPr wrap="square" rtlCol="0">
            <a:spAutoFit/>
          </a:bodyPr>
          <a:lstStyle/>
          <a:p>
            <a:pPr>
              <a:buFont typeface="Arial" pitchFamily="34" charset="0"/>
              <a:buChar char="•"/>
            </a:pPr>
            <a:r>
              <a:rPr lang="en-US" sz="2400" dirty="0" smtClean="0">
                <a:solidFill>
                  <a:schemeClr val="accent2">
                    <a:lumMod val="50000"/>
                  </a:schemeClr>
                </a:solidFill>
              </a:rPr>
              <a:t>Combinations of SI base units form </a:t>
            </a:r>
            <a:r>
              <a:rPr lang="en-US" sz="2400" b="1" dirty="0" smtClean="0">
                <a:solidFill>
                  <a:srgbClr val="7030A0"/>
                </a:solidFill>
              </a:rPr>
              <a:t>derived units.</a:t>
            </a:r>
          </a:p>
          <a:p>
            <a:pPr lvl="1">
              <a:buFont typeface="Arial" pitchFamily="34" charset="0"/>
              <a:buChar char="•"/>
            </a:pPr>
            <a:r>
              <a:rPr lang="en-US" sz="2400" dirty="0" smtClean="0">
                <a:solidFill>
                  <a:schemeClr val="accent2">
                    <a:lumMod val="50000"/>
                  </a:schemeClr>
                </a:solidFill>
              </a:rPr>
              <a:t>pressure is measured in </a:t>
            </a:r>
            <a:r>
              <a:rPr lang="en-US" sz="2400" dirty="0" smtClean="0">
                <a:solidFill>
                  <a:srgbClr val="7030A0"/>
                </a:solidFill>
              </a:rPr>
              <a:t>kg/m•s</a:t>
            </a:r>
            <a:r>
              <a:rPr lang="en-US" sz="2400" baseline="30000" dirty="0" smtClean="0">
                <a:solidFill>
                  <a:srgbClr val="7030A0"/>
                </a:solidFill>
              </a:rPr>
              <a:t>2</a:t>
            </a:r>
            <a:r>
              <a:rPr lang="en-US" sz="2400" dirty="0" smtClean="0">
                <a:solidFill>
                  <a:schemeClr val="accent2">
                    <a:lumMod val="50000"/>
                  </a:schemeClr>
                </a:solidFill>
              </a:rPr>
              <a:t>, or </a:t>
            </a:r>
            <a:r>
              <a:rPr lang="en-US" sz="2400" i="1" dirty="0" err="1" smtClean="0">
                <a:solidFill>
                  <a:srgbClr val="7030A0"/>
                </a:solidFill>
              </a:rPr>
              <a:t>pascals</a:t>
            </a:r>
            <a:endParaRPr lang="en-US" sz="2400" dirty="0" smtClean="0">
              <a:solidFill>
                <a:srgbClr val="7030A0"/>
              </a:solidFill>
            </a:endParaRPr>
          </a:p>
          <a:p>
            <a:endParaRPr lang="en-US"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SI Units - Volume</a:t>
            </a:r>
            <a:endParaRPr lang="en-US" dirty="0"/>
          </a:p>
        </p:txBody>
      </p:sp>
      <p:sp>
        <p:nvSpPr>
          <p:cNvPr id="3" name="Content Placeholder 2"/>
          <p:cNvSpPr>
            <a:spLocks noGrp="1"/>
          </p:cNvSpPr>
          <p:nvPr>
            <p:ph idx="1"/>
          </p:nvPr>
        </p:nvSpPr>
        <p:spPr/>
        <p:txBody>
          <a:bodyPr/>
          <a:lstStyle/>
          <a:p>
            <a:pPr marL="177800" indent="-177800"/>
            <a:r>
              <a:rPr lang="en-US" sz="2400" b="1" dirty="0" smtClean="0">
                <a:solidFill>
                  <a:srgbClr val="7030A0"/>
                </a:solidFill>
              </a:rPr>
              <a:t>Volume</a:t>
            </a:r>
            <a:r>
              <a:rPr lang="en-US" sz="2400" b="1" dirty="0" smtClean="0">
                <a:solidFill>
                  <a:schemeClr val="accent2">
                    <a:lumMod val="50000"/>
                  </a:schemeClr>
                </a:solidFill>
              </a:rPr>
              <a:t> </a:t>
            </a:r>
            <a:r>
              <a:rPr lang="en-US" sz="2400" dirty="0" smtClean="0">
                <a:solidFill>
                  <a:schemeClr val="accent2">
                    <a:lumMod val="50000"/>
                  </a:schemeClr>
                </a:solidFill>
              </a:rPr>
              <a:t>is the amount of space occupied by an object.</a:t>
            </a:r>
          </a:p>
          <a:p>
            <a:pPr marL="177800" indent="-177800">
              <a:lnSpc>
                <a:spcPct val="50000"/>
              </a:lnSpc>
            </a:pPr>
            <a:endParaRPr lang="en-US" sz="2400" dirty="0" smtClean="0">
              <a:solidFill>
                <a:schemeClr val="accent2">
                  <a:lumMod val="50000"/>
                </a:schemeClr>
              </a:solidFill>
            </a:endParaRPr>
          </a:p>
          <a:p>
            <a:pPr lvl="1"/>
            <a:r>
              <a:rPr lang="en-US" dirty="0" smtClean="0">
                <a:solidFill>
                  <a:schemeClr val="accent2">
                    <a:lumMod val="50000"/>
                  </a:schemeClr>
                </a:solidFill>
              </a:rPr>
              <a:t> The derived SI unit is cubic meters, m</a:t>
            </a:r>
            <a:r>
              <a:rPr lang="en-US" baseline="30000" dirty="0" smtClean="0">
                <a:solidFill>
                  <a:schemeClr val="accent2">
                    <a:lumMod val="50000"/>
                  </a:schemeClr>
                </a:solidFill>
              </a:rPr>
              <a:t>3</a:t>
            </a:r>
            <a:endParaRPr lang="en-US" dirty="0" smtClean="0">
              <a:solidFill>
                <a:schemeClr val="accent2">
                  <a:lumMod val="50000"/>
                </a:schemeClr>
              </a:solidFill>
            </a:endParaRPr>
          </a:p>
          <a:p>
            <a:pPr lvl="1"/>
            <a:r>
              <a:rPr lang="en-US" dirty="0" smtClean="0">
                <a:solidFill>
                  <a:schemeClr val="accent2">
                    <a:lumMod val="50000"/>
                  </a:schemeClr>
                </a:solidFill>
              </a:rPr>
              <a:t> The cubic centimeter, cm</a:t>
            </a:r>
            <a:r>
              <a:rPr lang="en-US" baseline="30000" dirty="0" smtClean="0">
                <a:solidFill>
                  <a:schemeClr val="accent2">
                    <a:lumMod val="50000"/>
                  </a:schemeClr>
                </a:solidFill>
              </a:rPr>
              <a:t>3</a:t>
            </a:r>
            <a:r>
              <a:rPr lang="en-US" dirty="0" smtClean="0">
                <a:solidFill>
                  <a:schemeClr val="accent2">
                    <a:lumMod val="50000"/>
                  </a:schemeClr>
                </a:solidFill>
              </a:rPr>
              <a:t>, is often used</a:t>
            </a:r>
          </a:p>
          <a:p>
            <a:pPr lvl="1"/>
            <a:r>
              <a:rPr lang="en-US" dirty="0" smtClean="0">
                <a:solidFill>
                  <a:schemeClr val="accent2">
                    <a:lumMod val="50000"/>
                  </a:schemeClr>
                </a:solidFill>
              </a:rPr>
              <a:t> The liter, L, is a non-SI unit</a:t>
            </a:r>
          </a:p>
          <a:p>
            <a:pPr lvl="1"/>
            <a:r>
              <a:rPr lang="en-US" dirty="0" smtClean="0">
                <a:solidFill>
                  <a:schemeClr val="accent2">
                    <a:lumMod val="50000"/>
                  </a:schemeClr>
                </a:solidFill>
              </a:rPr>
              <a:t> </a:t>
            </a:r>
            <a:r>
              <a:rPr lang="en-US" dirty="0" smtClean="0">
                <a:solidFill>
                  <a:srgbClr val="7030A0"/>
                </a:solidFill>
              </a:rPr>
              <a:t>1 L = 1000 cm</a:t>
            </a:r>
            <a:r>
              <a:rPr lang="en-US" baseline="30000" dirty="0" smtClean="0">
                <a:solidFill>
                  <a:srgbClr val="7030A0"/>
                </a:solidFill>
              </a:rPr>
              <a:t>3</a:t>
            </a:r>
          </a:p>
          <a:p>
            <a:pPr lvl="1"/>
            <a:r>
              <a:rPr lang="en-US" baseline="30000" dirty="0" smtClean="0">
                <a:solidFill>
                  <a:schemeClr val="accent2">
                    <a:lumMod val="50000"/>
                  </a:schemeClr>
                </a:solidFill>
              </a:rPr>
              <a:t> </a:t>
            </a:r>
            <a:r>
              <a:rPr lang="en-US" dirty="0" smtClean="0">
                <a:solidFill>
                  <a:srgbClr val="7030A0"/>
                </a:solidFill>
              </a:rPr>
              <a:t>1 </a:t>
            </a:r>
            <a:r>
              <a:rPr lang="en-US" dirty="0" err="1" smtClean="0">
                <a:solidFill>
                  <a:srgbClr val="7030A0"/>
                </a:solidFill>
              </a:rPr>
              <a:t>mL</a:t>
            </a:r>
            <a:r>
              <a:rPr lang="en-US" dirty="0" smtClean="0">
                <a:solidFill>
                  <a:srgbClr val="7030A0"/>
                </a:solidFill>
              </a:rPr>
              <a:t> = 1 cm</a:t>
            </a:r>
            <a:r>
              <a:rPr lang="en-US" baseline="30000" dirty="0" smtClean="0">
                <a:solidFill>
                  <a:srgbClr val="7030A0"/>
                </a:solidFill>
              </a:rPr>
              <a:t>3</a:t>
            </a:r>
          </a:p>
          <a:p>
            <a:endParaRPr lang="en-US" dirty="0"/>
          </a:p>
        </p:txBody>
      </p:sp>
      <p:sp>
        <p:nvSpPr>
          <p:cNvPr id="4" name="5-Point Star 3">
            <a:hlinkClick r:id="rId2"/>
          </p:cNvPr>
          <p:cNvSpPr/>
          <p:nvPr/>
        </p:nvSpPr>
        <p:spPr>
          <a:xfrm>
            <a:off x="6629400" y="4648200"/>
            <a:ext cx="1828800" cy="1676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971800"/>
            <a:ext cx="441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Derived SI Units - Density</a:t>
            </a:r>
            <a:endParaRPr lang="en-US" dirty="0"/>
          </a:p>
        </p:txBody>
      </p:sp>
      <p:sp>
        <p:nvSpPr>
          <p:cNvPr id="3" name="Content Placeholder 2"/>
          <p:cNvSpPr>
            <a:spLocks noGrp="1"/>
          </p:cNvSpPr>
          <p:nvPr>
            <p:ph idx="1"/>
          </p:nvPr>
        </p:nvSpPr>
        <p:spPr/>
        <p:txBody>
          <a:bodyPr/>
          <a:lstStyle/>
          <a:p>
            <a:r>
              <a:rPr lang="en-US" sz="2800" b="1" dirty="0" smtClean="0">
                <a:solidFill>
                  <a:srgbClr val="7030A0"/>
                </a:solidFill>
              </a:rPr>
              <a:t>Density</a:t>
            </a:r>
            <a:r>
              <a:rPr lang="en-US" sz="2800" dirty="0" smtClean="0">
                <a:solidFill>
                  <a:schemeClr val="accent2">
                    <a:lumMod val="50000"/>
                  </a:schemeClr>
                </a:solidFill>
              </a:rPr>
              <a:t> is the ratio of mass to volume, or mass divided by volume.</a:t>
            </a:r>
            <a:br>
              <a:rPr lang="en-US" sz="2800" dirty="0" smtClean="0">
                <a:solidFill>
                  <a:schemeClr val="accent2">
                    <a:lumMod val="50000"/>
                  </a:schemeClr>
                </a:solidFill>
              </a:rPr>
            </a:br>
            <a:r>
              <a:rPr lang="en-US" sz="2800" dirty="0" smtClean="0">
                <a:solidFill>
                  <a:schemeClr val="accent2">
                    <a:lumMod val="50000"/>
                  </a:schemeClr>
                </a:solidFill>
              </a:rPr>
              <a:t/>
            </a:r>
            <a:br>
              <a:rPr lang="en-US" sz="2800" dirty="0" smtClean="0">
                <a:solidFill>
                  <a:schemeClr val="accent2">
                    <a:lumMod val="50000"/>
                  </a:schemeClr>
                </a:solidFill>
              </a:rPr>
            </a:br>
            <a:r>
              <a:rPr lang="en-US" sz="2800" dirty="0" smtClean="0">
                <a:solidFill>
                  <a:schemeClr val="accent2">
                    <a:lumMod val="50000"/>
                  </a:schemeClr>
                </a:solidFill>
              </a:rPr>
              <a:t/>
            </a:r>
            <a:br>
              <a:rPr lang="en-US" sz="2800" dirty="0" smtClean="0">
                <a:solidFill>
                  <a:schemeClr val="accent2">
                    <a:lumMod val="50000"/>
                  </a:schemeClr>
                </a:solidFill>
              </a:rPr>
            </a:br>
            <a:endParaRPr lang="en-US" sz="2800" dirty="0" smtClean="0">
              <a:solidFill>
                <a:schemeClr val="accent2">
                  <a:lumMod val="50000"/>
                </a:schemeClr>
              </a:solidFill>
            </a:endParaRPr>
          </a:p>
          <a:p>
            <a:pPr marL="274320" lvl="1" indent="-274320">
              <a:buClr>
                <a:schemeClr val="accent3"/>
              </a:buClr>
              <a:buSzPct val="95000"/>
            </a:pPr>
            <a:r>
              <a:rPr lang="en-US" dirty="0" smtClean="0">
                <a:solidFill>
                  <a:schemeClr val="accent2">
                    <a:lumMod val="50000"/>
                  </a:schemeClr>
                </a:solidFill>
              </a:rPr>
              <a:t>The derived SI unit is kilograms per cubic meter, kg/m</a:t>
            </a:r>
            <a:r>
              <a:rPr lang="en-US" baseline="30000" dirty="0" smtClean="0">
                <a:solidFill>
                  <a:schemeClr val="accent2">
                    <a:lumMod val="50000"/>
                  </a:schemeClr>
                </a:solidFill>
              </a:rPr>
              <a:t>3</a:t>
            </a:r>
          </a:p>
          <a:p>
            <a:pPr marL="274320" lvl="1" indent="-274320">
              <a:buClr>
                <a:schemeClr val="accent3"/>
              </a:buClr>
              <a:buSzPct val="95000"/>
            </a:pPr>
            <a:r>
              <a:rPr lang="en-US" dirty="0" smtClean="0">
                <a:solidFill>
                  <a:schemeClr val="accent2">
                    <a:lumMod val="50000"/>
                  </a:schemeClr>
                </a:solidFill>
              </a:rPr>
              <a:t>g/cm</a:t>
            </a:r>
            <a:r>
              <a:rPr lang="en-US" baseline="30000" dirty="0" smtClean="0">
                <a:solidFill>
                  <a:schemeClr val="accent2">
                    <a:lumMod val="50000"/>
                  </a:schemeClr>
                </a:solidFill>
              </a:rPr>
              <a:t>3</a:t>
            </a:r>
            <a:r>
              <a:rPr lang="en-US" dirty="0" smtClean="0">
                <a:solidFill>
                  <a:schemeClr val="accent2">
                    <a:lumMod val="50000"/>
                  </a:schemeClr>
                </a:solidFill>
              </a:rPr>
              <a:t> or g/</a:t>
            </a:r>
            <a:r>
              <a:rPr lang="en-US" dirty="0" err="1" smtClean="0">
                <a:solidFill>
                  <a:schemeClr val="accent2">
                    <a:lumMod val="50000"/>
                  </a:schemeClr>
                </a:solidFill>
              </a:rPr>
              <a:t>mL</a:t>
            </a:r>
            <a:r>
              <a:rPr lang="en-US" dirty="0" smtClean="0">
                <a:solidFill>
                  <a:schemeClr val="accent2">
                    <a:lumMod val="50000"/>
                  </a:schemeClr>
                </a:solidFill>
              </a:rPr>
              <a:t> are also used </a:t>
            </a:r>
          </a:p>
          <a:p>
            <a:pPr marL="274320" lvl="1" indent="-274320">
              <a:buClr>
                <a:schemeClr val="accent3"/>
              </a:buClr>
              <a:buSzPct val="95000"/>
            </a:pPr>
            <a:r>
              <a:rPr lang="en-US" dirty="0" smtClean="0">
                <a:solidFill>
                  <a:schemeClr val="accent2">
                    <a:lumMod val="50000"/>
                  </a:schemeClr>
                </a:solidFill>
              </a:rPr>
              <a:t>Density is a characteristic physical property of a substance.</a:t>
            </a:r>
          </a:p>
          <a:p>
            <a:endParaRPr lang="en-US" dirty="0"/>
          </a:p>
        </p:txBody>
      </p:sp>
      <p:pic>
        <p:nvPicPr>
          <p:cNvPr id="5" name="Picture 4" descr="Density Formula.png"/>
          <p:cNvPicPr>
            <a:picLocks noChangeAspect="1"/>
          </p:cNvPicPr>
          <p:nvPr/>
        </p:nvPicPr>
        <p:blipFill>
          <a:blip r:embed="rId2" cstate="print"/>
          <a:stretch>
            <a:fillRect/>
          </a:stretch>
        </p:blipFill>
        <p:spPr>
          <a:xfrm>
            <a:off x="2356287" y="2984029"/>
            <a:ext cx="4431426" cy="889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Skipping 2.1</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Derived SI Units – Density </a:t>
            </a:r>
            <a:r>
              <a:rPr lang="en-US" sz="2200" dirty="0" smtClean="0"/>
              <a:t>(continued)</a:t>
            </a:r>
            <a:endParaRPr lang="en-US" sz="2200" dirty="0"/>
          </a:p>
        </p:txBody>
      </p:sp>
      <p:pic>
        <p:nvPicPr>
          <p:cNvPr id="4" name="Picture 13" descr="Untitled-15 copy"/>
          <p:cNvPicPr>
            <a:picLocks noGrp="1" noChangeAspect="1" noChangeArrowheads="1"/>
          </p:cNvPicPr>
          <p:nvPr>
            <p:ph idx="1"/>
          </p:nvPr>
        </p:nvPicPr>
        <p:blipFill>
          <a:blip r:embed="rId2" cstate="print"/>
          <a:srcRect/>
          <a:stretch>
            <a:fillRect/>
          </a:stretch>
        </p:blipFill>
        <p:spPr bwMode="auto">
          <a:xfrm>
            <a:off x="685800" y="3124200"/>
            <a:ext cx="7797800" cy="3060700"/>
          </a:xfrm>
          <a:prstGeom prst="rect">
            <a:avLst/>
          </a:prstGeom>
          <a:noFill/>
          <a:ln w="28575">
            <a:solidFill>
              <a:srgbClr val="00FFFF"/>
            </a:solidFill>
            <a:miter lim="800000"/>
            <a:headEnd/>
            <a:tailEnd/>
          </a:ln>
        </p:spPr>
      </p:pic>
      <p:sp>
        <p:nvSpPr>
          <p:cNvPr id="5" name="TextBox 4"/>
          <p:cNvSpPr txBox="1"/>
          <p:nvPr/>
        </p:nvSpPr>
        <p:spPr>
          <a:xfrm>
            <a:off x="228600" y="2286000"/>
            <a:ext cx="8686800" cy="830997"/>
          </a:xfrm>
          <a:prstGeom prst="rect">
            <a:avLst/>
          </a:prstGeom>
          <a:noFill/>
        </p:spPr>
        <p:txBody>
          <a:bodyPr wrap="square" rtlCol="0">
            <a:spAutoFit/>
          </a:bodyPr>
          <a:lstStyle/>
          <a:p>
            <a:r>
              <a:rPr lang="en-US" sz="2400" dirty="0" smtClean="0">
                <a:solidFill>
                  <a:schemeClr val="accent2">
                    <a:lumMod val="50000"/>
                  </a:schemeClr>
                </a:solidFill>
              </a:rPr>
              <a:t>Density can be used as one property to help identify a substance</a:t>
            </a:r>
          </a:p>
          <a:p>
            <a:endParaRPr lang="en-US" sz="24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5410200"/>
            <a:ext cx="6629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pPr marL="0" indent="0"/>
            <a:r>
              <a:rPr lang="en-US" dirty="0" smtClean="0">
                <a:solidFill>
                  <a:schemeClr val="accent2">
                    <a:lumMod val="50000"/>
                  </a:schemeClr>
                </a:solidFill>
              </a:rPr>
              <a:t>A sample of aluminum metal has a mass of 8.4 g. The volume of the sample is 3.1 cm</a:t>
            </a:r>
            <a:r>
              <a:rPr lang="en-US" baseline="30000" dirty="0" smtClean="0">
                <a:solidFill>
                  <a:schemeClr val="accent2">
                    <a:lumMod val="50000"/>
                  </a:schemeClr>
                </a:solidFill>
              </a:rPr>
              <a:t>3</a:t>
            </a:r>
            <a:r>
              <a:rPr lang="en-US" dirty="0" smtClean="0">
                <a:solidFill>
                  <a:schemeClr val="accent2">
                    <a:lumMod val="50000"/>
                  </a:schemeClr>
                </a:solidFill>
              </a:rPr>
              <a:t>. Calculate the density of aluminum.</a:t>
            </a:r>
          </a:p>
          <a:p>
            <a:pPr marL="0" indent="0">
              <a:lnSpc>
                <a:spcPct val="90000"/>
              </a:lnSpc>
            </a:pPr>
            <a:r>
              <a:rPr lang="en-US" b="1" u="sng" dirty="0" smtClean="0">
                <a:solidFill>
                  <a:srgbClr val="7030A0"/>
                </a:solidFill>
              </a:rPr>
              <a:t>Given:</a:t>
            </a:r>
            <a:r>
              <a:rPr lang="en-US" b="1" dirty="0" smtClean="0">
                <a:solidFill>
                  <a:srgbClr val="7030A0"/>
                </a:solidFill>
              </a:rPr>
              <a:t> </a:t>
            </a:r>
            <a:r>
              <a:rPr lang="en-US" dirty="0" smtClean="0">
                <a:solidFill>
                  <a:schemeClr val="accent2">
                    <a:lumMod val="50000"/>
                  </a:schemeClr>
                </a:solidFill>
              </a:rPr>
              <a:t>mass (</a:t>
            </a:r>
            <a:r>
              <a:rPr lang="en-US" i="1" dirty="0" smtClean="0">
                <a:solidFill>
                  <a:schemeClr val="accent2">
                    <a:lumMod val="50000"/>
                  </a:schemeClr>
                </a:solidFill>
              </a:rPr>
              <a:t>m</a:t>
            </a:r>
            <a:r>
              <a:rPr lang="en-US" dirty="0" smtClean="0">
                <a:solidFill>
                  <a:schemeClr val="accent2">
                    <a:lumMod val="50000"/>
                  </a:schemeClr>
                </a:solidFill>
              </a:rPr>
              <a:t>) = 8.4 g</a:t>
            </a:r>
          </a:p>
          <a:p>
            <a:pPr marL="0" indent="0">
              <a:lnSpc>
                <a:spcPct val="90000"/>
              </a:lnSpc>
              <a:buNone/>
            </a:pPr>
            <a:r>
              <a:rPr lang="en-US" dirty="0" smtClean="0">
                <a:solidFill>
                  <a:schemeClr val="accent2">
                    <a:lumMod val="50000"/>
                  </a:schemeClr>
                </a:solidFill>
              </a:rPr>
              <a:t>	volume (</a:t>
            </a:r>
            <a:r>
              <a:rPr lang="en-US" i="1" dirty="0" smtClean="0">
                <a:solidFill>
                  <a:schemeClr val="accent2">
                    <a:lumMod val="50000"/>
                  </a:schemeClr>
                </a:solidFill>
              </a:rPr>
              <a:t>V</a:t>
            </a:r>
            <a:r>
              <a:rPr lang="en-US" dirty="0" smtClean="0">
                <a:solidFill>
                  <a:schemeClr val="accent2">
                    <a:lumMod val="50000"/>
                  </a:schemeClr>
                </a:solidFill>
              </a:rPr>
              <a:t>) = 3.1 cm</a:t>
            </a:r>
            <a:r>
              <a:rPr lang="en-US" baseline="30000" dirty="0" smtClean="0">
                <a:solidFill>
                  <a:schemeClr val="accent2">
                    <a:lumMod val="50000"/>
                  </a:schemeClr>
                </a:solidFill>
              </a:rPr>
              <a:t>3</a:t>
            </a:r>
          </a:p>
          <a:p>
            <a:pPr marL="0" indent="0">
              <a:lnSpc>
                <a:spcPct val="150000"/>
              </a:lnSpc>
            </a:pPr>
            <a:r>
              <a:rPr lang="en-US" b="1" u="sng" dirty="0" smtClean="0">
                <a:solidFill>
                  <a:srgbClr val="7030A0"/>
                </a:solidFill>
              </a:rPr>
              <a:t>Unknown:</a:t>
            </a:r>
            <a:r>
              <a:rPr lang="en-US" b="1" dirty="0" smtClean="0">
                <a:solidFill>
                  <a:srgbClr val="7030A0"/>
                </a:solidFill>
              </a:rPr>
              <a:t> </a:t>
            </a:r>
            <a:r>
              <a:rPr lang="en-US" dirty="0" smtClean="0">
                <a:solidFill>
                  <a:schemeClr val="accent2">
                    <a:lumMod val="50000"/>
                  </a:schemeClr>
                </a:solidFill>
              </a:rPr>
              <a:t>density (</a:t>
            </a:r>
            <a:r>
              <a:rPr lang="en-US" i="1" dirty="0" smtClean="0">
                <a:solidFill>
                  <a:schemeClr val="accent2">
                    <a:lumMod val="50000"/>
                  </a:schemeClr>
                </a:solidFill>
              </a:rPr>
              <a:t>D</a:t>
            </a:r>
            <a:r>
              <a:rPr lang="en-US" dirty="0" smtClean="0">
                <a:solidFill>
                  <a:schemeClr val="accent2">
                    <a:lumMod val="50000"/>
                  </a:schemeClr>
                </a:solidFill>
              </a:rPr>
              <a:t>)</a:t>
            </a:r>
          </a:p>
          <a:p>
            <a:pPr marL="0" indent="0">
              <a:lnSpc>
                <a:spcPct val="150000"/>
              </a:lnSpc>
            </a:pPr>
            <a:r>
              <a:rPr lang="en-US" b="1" u="sng" dirty="0" smtClean="0">
                <a:solidFill>
                  <a:srgbClr val="7030A0"/>
                </a:solidFill>
              </a:rPr>
              <a:t>Solution:</a:t>
            </a:r>
            <a:r>
              <a:rPr lang="en-US" b="1" dirty="0" smtClean="0">
                <a:solidFill>
                  <a:srgbClr val="7030A0"/>
                </a:solidFill>
              </a:rPr>
              <a:t> </a:t>
            </a:r>
            <a:endParaRPr lang="en-US" dirty="0" smtClean="0">
              <a:solidFill>
                <a:srgbClr val="7030A0"/>
              </a:solidFill>
            </a:endParaRPr>
          </a:p>
          <a:p>
            <a:endParaRPr lang="en-US" dirty="0"/>
          </a:p>
        </p:txBody>
      </p:sp>
      <p:graphicFrame>
        <p:nvGraphicFramePr>
          <p:cNvPr id="4" name="Object 5"/>
          <p:cNvGraphicFramePr>
            <a:graphicFrameLocks noChangeAspect="1"/>
          </p:cNvGraphicFramePr>
          <p:nvPr/>
        </p:nvGraphicFramePr>
        <p:xfrm>
          <a:off x="1219200" y="5486400"/>
          <a:ext cx="6474246" cy="800100"/>
        </p:xfrm>
        <a:graphic>
          <a:graphicData uri="http://schemas.openxmlformats.org/presentationml/2006/ole">
            <p:oleObj spid="_x0000_s2054" name="Equation" r:id="rId3" imgW="3048000" imgH="3937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Aquarium Volume</a:t>
            </a:r>
          </a:p>
        </p:txBody>
      </p:sp>
      <p:sp>
        <p:nvSpPr>
          <p:cNvPr id="30723" name="Rectangle 3"/>
          <p:cNvSpPr>
            <a:spLocks noGrp="1" noChangeArrowheads="1"/>
          </p:cNvSpPr>
          <p:nvPr>
            <p:ph type="body" idx="1"/>
          </p:nvPr>
        </p:nvSpPr>
        <p:spPr>
          <a:xfrm>
            <a:off x="838200" y="1981200"/>
            <a:ext cx="7772400" cy="4114800"/>
          </a:xfrm>
        </p:spPr>
        <p:txBody>
          <a:bodyPr/>
          <a:lstStyle/>
          <a:p>
            <a:pPr eaLnBrk="1" hangingPunct="1"/>
            <a:r>
              <a:rPr lang="en-US" dirty="0" smtClean="0"/>
              <a:t>What is the volume of an aquarium that is .18 m by 36 cm by 140 mm?</a:t>
            </a:r>
          </a:p>
        </p:txBody>
      </p:sp>
      <p:sp>
        <p:nvSpPr>
          <p:cNvPr id="30724" name="TextBox 1"/>
          <p:cNvSpPr txBox="1">
            <a:spLocks noChangeArrowheads="1"/>
          </p:cNvSpPr>
          <p:nvPr/>
        </p:nvSpPr>
        <p:spPr bwMode="auto">
          <a:xfrm>
            <a:off x="1833563" y="3228975"/>
            <a:ext cx="4343400" cy="461963"/>
          </a:xfrm>
          <a:prstGeom prst="rect">
            <a:avLst/>
          </a:prstGeom>
          <a:noFill/>
          <a:ln w="9525">
            <a:noFill/>
            <a:miter lim="800000"/>
            <a:headEnd/>
            <a:tailEnd/>
          </a:ln>
        </p:spPr>
        <p:txBody>
          <a:bodyPr>
            <a:spAutoFit/>
          </a:bodyPr>
          <a:lstStyle/>
          <a:p>
            <a:r>
              <a:rPr lang="en-US"/>
              <a:t>Volume = length x width x height</a:t>
            </a:r>
          </a:p>
        </p:txBody>
      </p:sp>
      <p:sp>
        <p:nvSpPr>
          <p:cNvPr id="3" name="TextBox 2"/>
          <p:cNvSpPr txBox="1">
            <a:spLocks noChangeArrowheads="1"/>
          </p:cNvSpPr>
          <p:nvPr/>
        </p:nvSpPr>
        <p:spPr bwMode="auto">
          <a:xfrm>
            <a:off x="1771650" y="3690938"/>
            <a:ext cx="6858000" cy="460375"/>
          </a:xfrm>
          <a:prstGeom prst="rect">
            <a:avLst/>
          </a:prstGeom>
          <a:noFill/>
          <a:ln w="9525">
            <a:noFill/>
            <a:miter lim="800000"/>
            <a:headEnd/>
            <a:tailEnd/>
          </a:ln>
        </p:spPr>
        <p:txBody>
          <a:bodyPr>
            <a:spAutoFit/>
          </a:bodyPr>
          <a:lstStyle/>
          <a:p>
            <a:r>
              <a:rPr lang="en-US"/>
              <a:t>Step 1: convert all of the numbers to the same unit!</a:t>
            </a:r>
          </a:p>
        </p:txBody>
      </p:sp>
      <p:sp>
        <p:nvSpPr>
          <p:cNvPr id="4" name="TextBox 3"/>
          <p:cNvSpPr txBox="1">
            <a:spLocks noChangeArrowheads="1"/>
          </p:cNvSpPr>
          <p:nvPr/>
        </p:nvSpPr>
        <p:spPr bwMode="auto">
          <a:xfrm>
            <a:off x="571500" y="4724400"/>
            <a:ext cx="3352800" cy="830263"/>
          </a:xfrm>
          <a:prstGeom prst="rect">
            <a:avLst/>
          </a:prstGeom>
          <a:noFill/>
          <a:ln w="9525">
            <a:noFill/>
            <a:miter lim="800000"/>
            <a:headEnd/>
            <a:tailEnd/>
          </a:ln>
        </p:spPr>
        <p:txBody>
          <a:bodyPr>
            <a:spAutoFit/>
          </a:bodyPr>
          <a:lstStyle/>
          <a:p>
            <a:r>
              <a:rPr lang="en-US"/>
              <a:t>.18 m x </a:t>
            </a:r>
            <a:r>
              <a:rPr lang="en-US" u="sng"/>
              <a:t>100 cm</a:t>
            </a:r>
            <a:r>
              <a:rPr lang="en-US"/>
              <a:t> = 18 cm</a:t>
            </a:r>
            <a:endParaRPr lang="en-US" u="sng"/>
          </a:p>
          <a:p>
            <a:r>
              <a:rPr lang="en-US"/>
              <a:t>               1 m </a:t>
            </a:r>
          </a:p>
        </p:txBody>
      </p:sp>
      <p:sp>
        <p:nvSpPr>
          <p:cNvPr id="5" name="Rectangle 4"/>
          <p:cNvSpPr>
            <a:spLocks noChangeArrowheads="1"/>
          </p:cNvSpPr>
          <p:nvPr/>
        </p:nvSpPr>
        <p:spPr bwMode="auto">
          <a:xfrm>
            <a:off x="3924300" y="4800600"/>
            <a:ext cx="4572000" cy="830263"/>
          </a:xfrm>
          <a:prstGeom prst="rect">
            <a:avLst/>
          </a:prstGeom>
          <a:noFill/>
          <a:ln w="9525">
            <a:noFill/>
            <a:miter lim="800000"/>
            <a:headEnd/>
            <a:tailEnd/>
          </a:ln>
        </p:spPr>
        <p:txBody>
          <a:bodyPr>
            <a:spAutoFit/>
          </a:bodyPr>
          <a:lstStyle/>
          <a:p>
            <a:r>
              <a:rPr lang="en-US"/>
              <a:t>140 mm x </a:t>
            </a:r>
            <a:r>
              <a:rPr lang="en-US" u="sng"/>
              <a:t>1 cm</a:t>
            </a:r>
            <a:r>
              <a:rPr lang="en-US"/>
              <a:t> = 14 cm</a:t>
            </a:r>
            <a:endParaRPr lang="en-US" u="sng"/>
          </a:p>
          <a:p>
            <a:r>
              <a:rPr lang="en-US"/>
              <a:t>                   10 mm </a:t>
            </a:r>
          </a:p>
        </p:txBody>
      </p:sp>
      <p:sp>
        <p:nvSpPr>
          <p:cNvPr id="6" name="TextBox 5"/>
          <p:cNvSpPr txBox="1">
            <a:spLocks noChangeArrowheads="1"/>
          </p:cNvSpPr>
          <p:nvPr/>
        </p:nvSpPr>
        <p:spPr bwMode="auto">
          <a:xfrm>
            <a:off x="2247900" y="5867400"/>
            <a:ext cx="4381500" cy="461963"/>
          </a:xfrm>
          <a:prstGeom prst="rect">
            <a:avLst/>
          </a:prstGeom>
          <a:noFill/>
          <a:ln w="9525">
            <a:noFill/>
            <a:miter lim="800000"/>
            <a:headEnd/>
            <a:tailEnd/>
          </a:ln>
        </p:spPr>
        <p:txBody>
          <a:bodyPr>
            <a:spAutoFit/>
          </a:bodyPr>
          <a:lstStyle/>
          <a:p>
            <a:r>
              <a:rPr lang="en-US"/>
              <a:t>V=18 x 14 x 36 = 9,072 cm</a:t>
            </a:r>
            <a:r>
              <a:rPr lang="en-US" baseline="3000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r>
              <a:rPr lang="en-US" dirty="0" smtClean="0"/>
              <a:t>Can You Do?</a:t>
            </a:r>
            <a:endParaRPr lang="en-US" dirty="0"/>
          </a:p>
        </p:txBody>
      </p:sp>
      <p:sp>
        <p:nvSpPr>
          <p:cNvPr id="3" name="Content Placeholder 2"/>
          <p:cNvSpPr>
            <a:spLocks noGrp="1"/>
          </p:cNvSpPr>
          <p:nvPr>
            <p:ph idx="1"/>
          </p:nvPr>
        </p:nvSpPr>
        <p:spPr/>
        <p:txBody>
          <a:bodyPr>
            <a:normAutofit/>
          </a:bodyPr>
          <a:lstStyle/>
          <a:p>
            <a:pPr marL="0" indent="0" eaLnBrk="0" hangingPunct="0">
              <a:spcBef>
                <a:spcPct val="0"/>
              </a:spcBef>
              <a:buSzTx/>
              <a:buNone/>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chemeClr val="accent2">
                    <a:lumMod val="50000"/>
                  </a:schemeClr>
                </a:solidFill>
              </a:rPr>
              <a:t>Perform</a:t>
            </a:r>
            <a:r>
              <a:rPr lang="en-US" sz="2800" dirty="0" smtClean="0">
                <a:solidFill>
                  <a:schemeClr val="accent2">
                    <a:lumMod val="50000"/>
                  </a:schemeClr>
                </a:solidFill>
              </a:rPr>
              <a:t> density calculations.</a:t>
            </a:r>
            <a:br>
              <a:rPr lang="en-US" sz="2800" dirty="0" smtClean="0">
                <a:solidFill>
                  <a:schemeClr val="accent2">
                    <a:lumMod val="50000"/>
                  </a:schemeClr>
                </a:solidFill>
              </a:rPr>
            </a:br>
            <a:endParaRPr lang="en-US" sz="2800" dirty="0" smtClean="0">
              <a:solidFill>
                <a:schemeClr val="accent2">
                  <a:lumMod val="50000"/>
                </a:schemeClr>
              </a:solidFill>
            </a:endParaRPr>
          </a:p>
          <a:p>
            <a:r>
              <a:rPr lang="en-US" sz="2800" b="1" dirty="0" smtClean="0">
                <a:solidFill>
                  <a:schemeClr val="accent2">
                    <a:lumMod val="50000"/>
                  </a:schemeClr>
                </a:solidFill>
              </a:rPr>
              <a:t>Transform</a:t>
            </a:r>
            <a:r>
              <a:rPr lang="en-US" sz="2800" dirty="0" smtClean="0">
                <a:solidFill>
                  <a:schemeClr val="accent2">
                    <a:lumMod val="50000"/>
                  </a:schemeClr>
                </a:solidFill>
              </a:rPr>
              <a:t> a statement of equality into a conversion factor.</a:t>
            </a:r>
          </a:p>
          <a:p>
            <a:endParaRPr lang="en-US" dirty="0"/>
          </a:p>
        </p:txBody>
      </p:sp>
    </p:spTree>
    <p:extLst>
      <p:ext uri="{BB962C8B-B14F-4D97-AF65-F5344CB8AC3E}">
        <p14:creationId xmlns:p14="http://schemas.microsoft.com/office/powerpoint/2010/main" xmlns="" val="329102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2.3</a:t>
            </a:r>
            <a:endParaRPr lang="en-US" dirty="0"/>
          </a:p>
        </p:txBody>
      </p:sp>
      <p:sp>
        <p:nvSpPr>
          <p:cNvPr id="3" name="Content Placeholder 2"/>
          <p:cNvSpPr>
            <a:spLocks noGrp="1"/>
          </p:cNvSpPr>
          <p:nvPr>
            <p:ph idx="1"/>
          </p:nvPr>
        </p:nvSpPr>
        <p:spPr/>
        <p:txBody>
          <a:bodyPr>
            <a:normAutofit fontScale="92500" lnSpcReduction="10000"/>
          </a:bodyPr>
          <a:lstStyle/>
          <a:p>
            <a:pPr marL="228600" indent="-228600" eaLnBrk="0" hangingPunct="0">
              <a:spcBef>
                <a:spcPct val="0"/>
              </a:spcBef>
              <a:buSzTx/>
            </a:pPr>
            <a:r>
              <a:rPr lang="en-US" sz="2800" b="1" dirty="0" smtClean="0">
                <a:solidFill>
                  <a:srgbClr val="7030A0"/>
                </a:solidFill>
              </a:rPr>
              <a:t>Distinguish</a:t>
            </a:r>
            <a:r>
              <a:rPr lang="en-US" sz="2800" dirty="0" smtClean="0">
                <a:solidFill>
                  <a:schemeClr val="accent2">
                    <a:lumMod val="50000"/>
                  </a:schemeClr>
                </a:solidFill>
              </a:rPr>
              <a:t> between accuracy and precision.</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Determine</a:t>
            </a:r>
            <a:r>
              <a:rPr lang="en-US" sz="2800" dirty="0" smtClean="0">
                <a:solidFill>
                  <a:schemeClr val="accent2">
                    <a:lumMod val="50000"/>
                  </a:schemeClr>
                </a:solidFill>
              </a:rPr>
              <a:t> the number of significant figures in measurements.</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Perform</a:t>
            </a:r>
            <a:r>
              <a:rPr lang="en-US" sz="2800" dirty="0" smtClean="0">
                <a:solidFill>
                  <a:schemeClr val="accent2">
                    <a:lumMod val="50000"/>
                  </a:schemeClr>
                </a:solidFill>
              </a:rPr>
              <a:t> mathematical operations involving significant figures.</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Convert</a:t>
            </a:r>
            <a:r>
              <a:rPr lang="en-US" sz="2800" dirty="0" smtClean="0">
                <a:solidFill>
                  <a:schemeClr val="accent2">
                    <a:lumMod val="50000"/>
                  </a:schemeClr>
                </a:solidFill>
              </a:rPr>
              <a:t> measurements into scientific notation.</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Distinguish</a:t>
            </a:r>
            <a:r>
              <a:rPr lang="en-US" sz="2800" dirty="0" smtClean="0">
                <a:solidFill>
                  <a:schemeClr val="accent2">
                    <a:lumMod val="50000"/>
                  </a:schemeClr>
                </a:solidFill>
              </a:rPr>
              <a:t> between inversely and directly proportional relationships.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a:t>
            </a:r>
            <a:endParaRPr lang="en-US" dirty="0"/>
          </a:p>
        </p:txBody>
      </p:sp>
      <p:sp>
        <p:nvSpPr>
          <p:cNvPr id="3" name="Content Placeholder 2"/>
          <p:cNvSpPr>
            <a:spLocks noGrp="1"/>
          </p:cNvSpPr>
          <p:nvPr>
            <p:ph idx="1"/>
          </p:nvPr>
        </p:nvSpPr>
        <p:spPr/>
        <p:txBody>
          <a:bodyPr/>
          <a:lstStyle/>
          <a:p>
            <a:r>
              <a:rPr lang="en-US" dirty="0" smtClean="0"/>
              <a:t>Measure 1 more than</a:t>
            </a:r>
            <a:br>
              <a:rPr lang="en-US" dirty="0" smtClean="0"/>
            </a:br>
            <a:r>
              <a:rPr lang="en-US" dirty="0" smtClean="0"/>
              <a:t>your instrument is </a:t>
            </a:r>
            <a:br>
              <a:rPr lang="en-US" dirty="0" smtClean="0"/>
            </a:br>
            <a:r>
              <a:rPr lang="en-US" dirty="0" smtClean="0"/>
              <a:t>marked….</a:t>
            </a:r>
          </a:p>
          <a:p>
            <a:r>
              <a:rPr lang="en-US" dirty="0" smtClean="0"/>
              <a:t>EX:</a:t>
            </a:r>
          </a:p>
          <a:p>
            <a:pPr>
              <a:buNone/>
            </a:pPr>
            <a:r>
              <a:rPr lang="en-US" dirty="0" smtClean="0"/>
              <a:t>   whole  - TENTHS</a:t>
            </a:r>
          </a:p>
          <a:p>
            <a:pPr>
              <a:buNone/>
            </a:pPr>
            <a:r>
              <a:rPr lang="en-US" dirty="0" smtClean="0"/>
              <a:t>   tenths - HUNDRETHS</a:t>
            </a:r>
            <a:endParaRPr lang="en-US" dirty="0"/>
          </a:p>
        </p:txBody>
      </p:sp>
      <p:graphicFrame>
        <p:nvGraphicFramePr>
          <p:cNvPr id="67586" name="Object 2"/>
          <p:cNvGraphicFramePr>
            <a:graphicFrameLocks noChangeAspect="1"/>
          </p:cNvGraphicFramePr>
          <p:nvPr/>
        </p:nvGraphicFramePr>
        <p:xfrm>
          <a:off x="4724400" y="609600"/>
          <a:ext cx="4229100" cy="5105400"/>
        </p:xfrm>
        <a:graphic>
          <a:graphicData uri="http://schemas.openxmlformats.org/presentationml/2006/ole">
            <p:oleObj spid="_x0000_s67589" name="Image" r:id="rId3" imgW="5562886" imgH="6712295"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Measure Mass</a:t>
            </a:r>
            <a:br>
              <a:rPr lang="en-US" dirty="0" smtClean="0"/>
            </a:br>
            <a:r>
              <a:rPr lang="en-US" dirty="0" smtClean="0"/>
              <a:t>Triple Beam Balance</a:t>
            </a:r>
            <a:endParaRPr lang="en-US" dirty="0"/>
          </a:p>
        </p:txBody>
      </p:sp>
      <p:pic>
        <p:nvPicPr>
          <p:cNvPr id="4" name="Picture 3" descr="triple beam balance.png"/>
          <p:cNvPicPr>
            <a:picLocks noChangeAspect="1"/>
          </p:cNvPicPr>
          <p:nvPr/>
        </p:nvPicPr>
        <p:blipFill>
          <a:blip r:embed="rId2" cstate="print"/>
          <a:stretch>
            <a:fillRect/>
          </a:stretch>
        </p:blipFill>
        <p:spPr>
          <a:xfrm>
            <a:off x="533400" y="1777207"/>
            <a:ext cx="8458200" cy="508079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Measure Volume </a:t>
            </a:r>
            <a:r>
              <a:rPr lang="en-US" sz="1800" dirty="0" smtClean="0"/>
              <a:t>(liquid)</a:t>
            </a:r>
            <a:r>
              <a:rPr lang="en-US" dirty="0" smtClean="0"/>
              <a:t/>
            </a:r>
            <a:br>
              <a:rPr lang="en-US" dirty="0" smtClean="0"/>
            </a:br>
            <a:r>
              <a:rPr lang="en-US" dirty="0" smtClean="0"/>
              <a:t>Graduated Cylinder</a:t>
            </a:r>
            <a:endParaRPr lang="en-US" dirty="0"/>
          </a:p>
        </p:txBody>
      </p:sp>
      <p:pic>
        <p:nvPicPr>
          <p:cNvPr id="5" name="Picture 4" descr="meniscus.png"/>
          <p:cNvPicPr>
            <a:picLocks noChangeAspect="1"/>
          </p:cNvPicPr>
          <p:nvPr/>
        </p:nvPicPr>
        <p:blipFill>
          <a:blip r:embed="rId2" cstate="print"/>
          <a:stretch>
            <a:fillRect/>
          </a:stretch>
        </p:blipFill>
        <p:spPr>
          <a:xfrm>
            <a:off x="1752600" y="2055659"/>
            <a:ext cx="5824192" cy="459279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Rounding Rules</a:t>
            </a:r>
            <a:endParaRPr lang="en-US" dirty="0"/>
          </a:p>
        </p:txBody>
      </p:sp>
      <p:pic>
        <p:nvPicPr>
          <p:cNvPr id="4" name="Picture 10" descr="Untitled-19 copy"/>
          <p:cNvPicPr>
            <a:picLocks noGrp="1" noChangeAspect="1" noChangeArrowheads="1"/>
          </p:cNvPicPr>
          <p:nvPr>
            <p:ph idx="1"/>
          </p:nvPr>
        </p:nvPicPr>
        <p:blipFill>
          <a:blip r:embed="rId2" cstate="print"/>
          <a:srcRect b="56031"/>
          <a:stretch>
            <a:fillRect/>
          </a:stretch>
        </p:blipFill>
        <p:spPr bwMode="auto">
          <a:xfrm>
            <a:off x="152400" y="2286000"/>
            <a:ext cx="8873259" cy="1143000"/>
          </a:xfrm>
          <a:prstGeom prst="rect">
            <a:avLst/>
          </a:prstGeom>
          <a:noFill/>
          <a:ln w="28575">
            <a:solidFill>
              <a:srgbClr val="00FFFF"/>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6"/>
          <p:cNvGraphicFramePr>
            <a:graphicFrameLocks noChangeAspect="1"/>
          </p:cNvGraphicFramePr>
          <p:nvPr/>
        </p:nvGraphicFramePr>
        <p:xfrm>
          <a:off x="4724400" y="609600"/>
          <a:ext cx="4230687" cy="5105400"/>
        </p:xfrm>
        <a:graphic>
          <a:graphicData uri="http://schemas.openxmlformats.org/presentationml/2006/ole">
            <p:oleObj spid="_x0000_s36870" name="Image" r:id="rId3" imgW="5562886" imgH="6712295" progId="">
              <p:embed/>
            </p:oleObj>
          </a:graphicData>
        </a:graphic>
      </p:graphicFrame>
      <p:sp>
        <p:nvSpPr>
          <p:cNvPr id="2" name="Title 1"/>
          <p:cNvSpPr>
            <a:spLocks noGrp="1"/>
          </p:cNvSpPr>
          <p:nvPr>
            <p:ph type="title"/>
          </p:nvPr>
        </p:nvSpPr>
        <p:spPr>
          <a:xfrm>
            <a:off x="0" y="704088"/>
            <a:ext cx="4800600" cy="1143000"/>
          </a:xfrm>
        </p:spPr>
        <p:txBody>
          <a:bodyPr/>
          <a:lstStyle/>
          <a:p>
            <a:r>
              <a:rPr lang="en-US" dirty="0" smtClean="0"/>
              <a:t>Significant Figures</a:t>
            </a:r>
            <a:endParaRPr lang="en-US" dirty="0"/>
          </a:p>
        </p:txBody>
      </p:sp>
      <p:sp>
        <p:nvSpPr>
          <p:cNvPr id="3" name="Content Placeholder 2"/>
          <p:cNvSpPr>
            <a:spLocks noGrp="1"/>
          </p:cNvSpPr>
          <p:nvPr>
            <p:ph idx="1"/>
          </p:nvPr>
        </p:nvSpPr>
        <p:spPr>
          <a:xfrm>
            <a:off x="0" y="1905000"/>
            <a:ext cx="8229600" cy="4389120"/>
          </a:xfrm>
        </p:spPr>
        <p:txBody>
          <a:bodyPr/>
          <a:lstStyle/>
          <a:p>
            <a:pPr marL="228600" indent="-228600" eaLnBrk="0" hangingPunct="0">
              <a:spcBef>
                <a:spcPct val="0"/>
              </a:spcBef>
              <a:buSzTx/>
            </a:pPr>
            <a:r>
              <a:rPr lang="en-US" sz="2800" b="1" dirty="0" smtClean="0">
                <a:solidFill>
                  <a:srgbClr val="7030A0"/>
                </a:solidFill>
              </a:rPr>
              <a:t>Significant figures</a:t>
            </a:r>
            <a:r>
              <a:rPr lang="en-US" sz="2800" dirty="0" smtClean="0">
                <a:solidFill>
                  <a:srgbClr val="7030A0"/>
                </a:solidFill>
              </a:rPr>
              <a:t> </a:t>
            </a:r>
            <a:r>
              <a:rPr lang="en-US" sz="2800" dirty="0" smtClean="0">
                <a:solidFill>
                  <a:schemeClr val="accent2">
                    <a:lumMod val="50000"/>
                  </a:schemeClr>
                </a:solidFill>
              </a:rPr>
              <a:t>in a </a:t>
            </a:r>
            <a:br>
              <a:rPr lang="en-US" sz="2800" dirty="0" smtClean="0">
                <a:solidFill>
                  <a:schemeClr val="accent2">
                    <a:lumMod val="50000"/>
                  </a:schemeClr>
                </a:solidFill>
              </a:rPr>
            </a:br>
            <a:r>
              <a:rPr lang="en-US" sz="2800" dirty="0" smtClean="0">
                <a:solidFill>
                  <a:schemeClr val="accent2">
                    <a:lumMod val="50000"/>
                  </a:schemeClr>
                </a:solidFill>
              </a:rPr>
              <a:t>measurement consist of all </a:t>
            </a:r>
            <a:br>
              <a:rPr lang="en-US" sz="2800" dirty="0" smtClean="0">
                <a:solidFill>
                  <a:schemeClr val="accent2">
                    <a:lumMod val="50000"/>
                  </a:schemeClr>
                </a:solidFill>
              </a:rPr>
            </a:br>
            <a:r>
              <a:rPr lang="en-US" sz="2800" dirty="0" smtClean="0">
                <a:solidFill>
                  <a:schemeClr val="accent2">
                    <a:lumMod val="50000"/>
                  </a:schemeClr>
                </a:solidFill>
              </a:rPr>
              <a:t>the digits known with certainty </a:t>
            </a:r>
            <a:br>
              <a:rPr lang="en-US" sz="2800" dirty="0" smtClean="0">
                <a:solidFill>
                  <a:schemeClr val="accent2">
                    <a:lumMod val="50000"/>
                  </a:schemeClr>
                </a:solidFill>
              </a:rPr>
            </a:br>
            <a:r>
              <a:rPr lang="en-US" sz="2800" dirty="0" smtClean="0">
                <a:solidFill>
                  <a:schemeClr val="accent2">
                    <a:lumMod val="50000"/>
                  </a:schemeClr>
                </a:solidFill>
              </a:rPr>
              <a:t>plus one final digit, which is </a:t>
            </a:r>
            <a:br>
              <a:rPr lang="en-US" sz="2800" dirty="0" smtClean="0">
                <a:solidFill>
                  <a:schemeClr val="accent2">
                    <a:lumMod val="50000"/>
                  </a:schemeClr>
                </a:solidFill>
              </a:rPr>
            </a:br>
            <a:r>
              <a:rPr lang="en-US" sz="2800" dirty="0" smtClean="0">
                <a:solidFill>
                  <a:schemeClr val="accent2">
                    <a:lumMod val="50000"/>
                  </a:schemeClr>
                </a:solidFill>
              </a:rPr>
              <a:t>somewhat uncertain or is estimated.</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dirty="0" smtClean="0">
                <a:solidFill>
                  <a:schemeClr val="accent2">
                    <a:lumMod val="50000"/>
                  </a:schemeClr>
                </a:solidFill>
              </a:rPr>
              <a:t>The term significant </a:t>
            </a:r>
            <a:br>
              <a:rPr lang="en-US" sz="2800" dirty="0" smtClean="0">
                <a:solidFill>
                  <a:schemeClr val="accent2">
                    <a:lumMod val="50000"/>
                  </a:schemeClr>
                </a:solidFill>
              </a:rPr>
            </a:br>
            <a:r>
              <a:rPr lang="en-US" sz="2800" b="1" dirty="0" smtClean="0">
                <a:solidFill>
                  <a:srgbClr val="7030A0"/>
                </a:solidFill>
              </a:rPr>
              <a:t>does not</a:t>
            </a:r>
            <a:r>
              <a:rPr lang="en-US" sz="2800" dirty="0" smtClean="0">
                <a:solidFill>
                  <a:srgbClr val="7030A0"/>
                </a:solidFill>
              </a:rPr>
              <a:t> </a:t>
            </a:r>
            <a:r>
              <a:rPr lang="en-US" sz="2800" dirty="0" smtClean="0">
                <a:solidFill>
                  <a:schemeClr val="accent2">
                    <a:lumMod val="50000"/>
                  </a:schemeClr>
                </a:solidFill>
              </a:rPr>
              <a:t>mean certain.</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r>
              <a:rPr lang="en-US" dirty="0" smtClean="0"/>
              <a:t>Objectives 2.2</a:t>
            </a:r>
            <a:endParaRPr lang="en-US" dirty="0"/>
          </a:p>
        </p:txBody>
      </p:sp>
      <p:sp>
        <p:nvSpPr>
          <p:cNvPr id="3" name="Content Placeholder 2"/>
          <p:cNvSpPr>
            <a:spLocks noGrp="1"/>
          </p:cNvSpPr>
          <p:nvPr>
            <p:ph idx="1"/>
          </p:nvPr>
        </p:nvSpPr>
        <p:spPr/>
        <p:txBody>
          <a:bodyPr>
            <a:normAutofit fontScale="92500" lnSpcReduction="20000"/>
          </a:bodyPr>
          <a:lstStyle/>
          <a:p>
            <a:pPr marL="228600" indent="-228600" eaLnBrk="0" hangingPunct="0">
              <a:spcBef>
                <a:spcPct val="0"/>
              </a:spcBef>
              <a:buSzTx/>
              <a:buNone/>
            </a:pPr>
            <a:r>
              <a:rPr lang="en-US" sz="2800" b="1" dirty="0" smtClean="0">
                <a:solidFill>
                  <a:schemeClr val="accent2">
                    <a:lumMod val="50000"/>
                  </a:schemeClr>
                </a:solidFill>
              </a:rPr>
              <a:t>I can……</a:t>
            </a:r>
          </a:p>
          <a:p>
            <a:pPr marL="228600" indent="-228600" eaLnBrk="0" hangingPunct="0">
              <a:spcBef>
                <a:spcPct val="0"/>
              </a:spcBef>
              <a:buSzTx/>
            </a:pPr>
            <a:r>
              <a:rPr lang="en-US" sz="2800" b="1" dirty="0" smtClean="0">
                <a:solidFill>
                  <a:schemeClr val="accent2">
                    <a:lumMod val="50000"/>
                  </a:schemeClr>
                </a:solidFill>
              </a:rPr>
              <a:t>Distinguish</a:t>
            </a:r>
            <a:r>
              <a:rPr lang="en-US" sz="2800" dirty="0" smtClean="0">
                <a:solidFill>
                  <a:schemeClr val="accent2">
                    <a:lumMod val="50000"/>
                  </a:schemeClr>
                </a:solidFill>
              </a:rPr>
              <a:t> between a quantity, a unit, and a measurement standard.</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chemeClr val="accent2">
                    <a:lumMod val="50000"/>
                  </a:schemeClr>
                </a:solidFill>
              </a:rPr>
              <a:t>Name </a:t>
            </a:r>
            <a:r>
              <a:rPr lang="en-US" sz="2800" dirty="0" smtClean="0">
                <a:solidFill>
                  <a:schemeClr val="accent2">
                    <a:lumMod val="50000"/>
                  </a:schemeClr>
                </a:solidFill>
              </a:rPr>
              <a:t>and </a:t>
            </a:r>
            <a:r>
              <a:rPr lang="en-US" sz="2800" b="1" dirty="0" smtClean="0">
                <a:solidFill>
                  <a:schemeClr val="accent2">
                    <a:lumMod val="50000"/>
                  </a:schemeClr>
                </a:solidFill>
              </a:rPr>
              <a:t>use</a:t>
            </a:r>
            <a:r>
              <a:rPr lang="en-US" sz="2800" dirty="0" smtClean="0">
                <a:solidFill>
                  <a:schemeClr val="accent2">
                    <a:lumMod val="50000"/>
                  </a:schemeClr>
                </a:solidFill>
              </a:rPr>
              <a:t> SI units for length, mass, time, volume, and density.</a:t>
            </a:r>
          </a:p>
          <a:p>
            <a:pPr marL="228600" indent="-228600" eaLnBrk="0" hangingPunct="0">
              <a:spcBef>
                <a:spcPct val="0"/>
              </a:spcBef>
              <a:buSzTx/>
              <a:buFontTx/>
              <a:buNone/>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chemeClr val="accent2">
                    <a:lumMod val="50000"/>
                  </a:schemeClr>
                </a:solidFill>
              </a:rPr>
              <a:t>Distinguish</a:t>
            </a:r>
            <a:r>
              <a:rPr lang="en-US" sz="2800" dirty="0" smtClean="0">
                <a:solidFill>
                  <a:schemeClr val="accent2">
                    <a:lumMod val="50000"/>
                  </a:schemeClr>
                </a:solidFill>
              </a:rPr>
              <a:t> between mass and weight.</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chemeClr val="accent2">
                    <a:lumMod val="50000"/>
                  </a:schemeClr>
                </a:solidFill>
              </a:rPr>
              <a:t>Perform</a:t>
            </a:r>
            <a:r>
              <a:rPr lang="en-US" sz="2800" dirty="0" smtClean="0">
                <a:solidFill>
                  <a:schemeClr val="accent2">
                    <a:lumMod val="50000"/>
                  </a:schemeClr>
                </a:solidFill>
              </a:rPr>
              <a:t> density calculations.</a:t>
            </a:r>
            <a:br>
              <a:rPr lang="en-US" sz="2800" dirty="0" smtClean="0">
                <a:solidFill>
                  <a:schemeClr val="accent2">
                    <a:lumMod val="50000"/>
                  </a:schemeClr>
                </a:solidFill>
              </a:rPr>
            </a:br>
            <a:endParaRPr lang="en-US" sz="2800" dirty="0" smtClean="0">
              <a:solidFill>
                <a:schemeClr val="accent2">
                  <a:lumMod val="50000"/>
                </a:schemeClr>
              </a:solidFill>
            </a:endParaRPr>
          </a:p>
          <a:p>
            <a:r>
              <a:rPr lang="en-US" sz="2800" b="1" dirty="0" smtClean="0">
                <a:solidFill>
                  <a:schemeClr val="accent2">
                    <a:lumMod val="50000"/>
                  </a:schemeClr>
                </a:solidFill>
              </a:rPr>
              <a:t>Transform</a:t>
            </a:r>
            <a:r>
              <a:rPr lang="en-US" sz="2800" dirty="0" smtClean="0">
                <a:solidFill>
                  <a:schemeClr val="accent2">
                    <a:lumMod val="50000"/>
                  </a:schemeClr>
                </a:solidFill>
              </a:rPr>
              <a:t> a statement of equality into a conversion factor.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Significant Figure Rules</a:t>
            </a:r>
            <a:endParaRPr lang="en-US" dirty="0"/>
          </a:p>
        </p:txBody>
      </p:sp>
      <p:pic>
        <p:nvPicPr>
          <p:cNvPr id="4" name="Picture 9" descr="Untitled-5 copy"/>
          <p:cNvPicPr>
            <a:picLocks noGrp="1" noChangeAspect="1" noChangeArrowheads="1"/>
          </p:cNvPicPr>
          <p:nvPr>
            <p:ph idx="1"/>
          </p:nvPr>
        </p:nvPicPr>
        <p:blipFill>
          <a:blip r:embed="rId2" cstate="print"/>
          <a:srcRect/>
          <a:stretch>
            <a:fillRect/>
          </a:stretch>
        </p:blipFill>
        <p:spPr bwMode="auto">
          <a:xfrm>
            <a:off x="638175" y="2320131"/>
            <a:ext cx="7867650" cy="3619500"/>
          </a:xfrm>
          <a:prstGeom prst="rect">
            <a:avLst/>
          </a:prstGeom>
          <a:noFill/>
          <a:ln w="28575">
            <a:solidFill>
              <a:srgbClr val="00FFFF"/>
            </a:solid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68288"/>
            <a:ext cx="7772400" cy="1143000"/>
          </a:xfrm>
        </p:spPr>
        <p:txBody>
          <a:bodyPr/>
          <a:lstStyle/>
          <a:p>
            <a:r>
              <a:rPr lang="en-US" dirty="0" smtClean="0"/>
              <a:t>Significant Figures</a:t>
            </a:r>
          </a:p>
        </p:txBody>
      </p:sp>
      <p:sp>
        <p:nvSpPr>
          <p:cNvPr id="18435" name="Content Placeholder 2"/>
          <p:cNvSpPr>
            <a:spLocks noGrp="1"/>
          </p:cNvSpPr>
          <p:nvPr>
            <p:ph sz="half" idx="1"/>
          </p:nvPr>
        </p:nvSpPr>
        <p:spPr>
          <a:xfrm>
            <a:off x="228600" y="1981200"/>
            <a:ext cx="3810000" cy="4114800"/>
          </a:xfrm>
        </p:spPr>
        <p:txBody>
          <a:bodyPr/>
          <a:lstStyle/>
          <a:p>
            <a:r>
              <a:rPr lang="en-US" smtClean="0"/>
              <a:t>All numbers count</a:t>
            </a:r>
          </a:p>
          <a:p>
            <a:r>
              <a:rPr lang="en-US" smtClean="0"/>
              <a:t>Zero’s between numbers count</a:t>
            </a:r>
          </a:p>
          <a:p>
            <a:r>
              <a:rPr lang="en-US" smtClean="0"/>
              <a:t>Leading zero’s don’t count</a:t>
            </a:r>
          </a:p>
          <a:p>
            <a:r>
              <a:rPr lang="en-US" smtClean="0"/>
              <a:t>Zero’s at the end of a decimal count</a:t>
            </a:r>
          </a:p>
          <a:p>
            <a:r>
              <a:rPr lang="en-US" smtClean="0"/>
              <a:t>Trailing zero’s don’t count</a:t>
            </a:r>
          </a:p>
        </p:txBody>
      </p:sp>
      <p:sp>
        <p:nvSpPr>
          <p:cNvPr id="4" name="Content Placeholder 3"/>
          <p:cNvSpPr>
            <a:spLocks noGrp="1"/>
          </p:cNvSpPr>
          <p:nvPr>
            <p:ph sz="half" idx="2"/>
          </p:nvPr>
        </p:nvSpPr>
        <p:spPr>
          <a:xfrm>
            <a:off x="4876800" y="1981200"/>
            <a:ext cx="1676400" cy="4114800"/>
          </a:xfrm>
        </p:spPr>
        <p:txBody>
          <a:bodyPr/>
          <a:lstStyle/>
          <a:p>
            <a:r>
              <a:rPr lang="en-US" dirty="0" smtClean="0"/>
              <a:t>12.345</a:t>
            </a:r>
          </a:p>
          <a:p>
            <a:r>
              <a:rPr lang="en-US" dirty="0" smtClean="0"/>
              <a:t>101.2</a:t>
            </a:r>
            <a:br>
              <a:rPr lang="en-US" dirty="0" smtClean="0"/>
            </a:br>
            <a:endParaRPr lang="en-US" dirty="0" smtClean="0"/>
          </a:p>
          <a:p>
            <a:r>
              <a:rPr lang="en-US" dirty="0" smtClean="0"/>
              <a:t>0.052</a:t>
            </a:r>
            <a:br>
              <a:rPr lang="en-US" dirty="0" smtClean="0"/>
            </a:br>
            <a:endParaRPr lang="en-US" dirty="0" smtClean="0"/>
          </a:p>
          <a:p>
            <a:r>
              <a:rPr lang="en-US" dirty="0" smtClean="0"/>
              <a:t>12.200</a:t>
            </a:r>
            <a:br>
              <a:rPr lang="en-US" dirty="0" smtClean="0"/>
            </a:br>
            <a:endParaRPr lang="en-US" dirty="0" smtClean="0"/>
          </a:p>
          <a:p>
            <a:r>
              <a:rPr lang="en-US" dirty="0" smtClean="0"/>
              <a:t>2000</a:t>
            </a:r>
          </a:p>
        </p:txBody>
      </p:sp>
      <p:sp>
        <p:nvSpPr>
          <p:cNvPr id="5" name="Content Placeholder 3"/>
          <p:cNvSpPr txBox="1">
            <a:spLocks/>
          </p:cNvSpPr>
          <p:nvPr/>
        </p:nvSpPr>
        <p:spPr bwMode="auto">
          <a:xfrm>
            <a:off x="7162800" y="2057400"/>
            <a:ext cx="1676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a:t>5</a:t>
            </a:r>
          </a:p>
          <a:p>
            <a:pPr marL="342900" indent="-342900" eaLnBrk="0" hangingPunct="0">
              <a:spcBef>
                <a:spcPct val="20000"/>
              </a:spcBef>
              <a:buFontTx/>
              <a:buChar char="•"/>
            </a:pPr>
            <a:r>
              <a:rPr lang="en-US" sz="2800"/>
              <a:t>4</a:t>
            </a:r>
            <a:br>
              <a:rPr lang="en-US" sz="2800"/>
            </a:br>
            <a:endParaRPr lang="en-US" sz="2800"/>
          </a:p>
          <a:p>
            <a:pPr marL="342900" indent="-342900" eaLnBrk="0" hangingPunct="0">
              <a:spcBef>
                <a:spcPct val="20000"/>
              </a:spcBef>
              <a:buFontTx/>
              <a:buChar char="•"/>
            </a:pPr>
            <a:r>
              <a:rPr lang="en-US" sz="2800"/>
              <a:t>2</a:t>
            </a:r>
            <a:br>
              <a:rPr lang="en-US" sz="2800"/>
            </a:br>
            <a:endParaRPr lang="en-US" sz="2800"/>
          </a:p>
          <a:p>
            <a:pPr marL="342900" indent="-342900" eaLnBrk="0" hangingPunct="0">
              <a:spcBef>
                <a:spcPct val="20000"/>
              </a:spcBef>
              <a:buFontTx/>
              <a:buChar char="•"/>
            </a:pPr>
            <a:r>
              <a:rPr lang="en-US" sz="2800"/>
              <a:t>5</a:t>
            </a:r>
            <a:br>
              <a:rPr lang="en-US" sz="2800"/>
            </a:br>
            <a:endParaRPr lang="en-US" sz="2800"/>
          </a:p>
          <a:p>
            <a:pPr marL="342900" indent="-342900" eaLnBrk="0" hangingPunct="0">
              <a:spcBef>
                <a:spcPct val="20000"/>
              </a:spcBef>
              <a:buFontTx/>
              <a:buChar char="•"/>
            </a:pPr>
            <a:r>
              <a:rPr lang="en-US" sz="2800"/>
              <a:t>1</a:t>
            </a:r>
          </a:p>
        </p:txBody>
      </p:sp>
      <p:sp>
        <p:nvSpPr>
          <p:cNvPr id="18438" name="TextBox 5"/>
          <p:cNvSpPr txBox="1">
            <a:spLocks noChangeArrowheads="1"/>
          </p:cNvSpPr>
          <p:nvPr/>
        </p:nvSpPr>
        <p:spPr bwMode="auto">
          <a:xfrm>
            <a:off x="1371600" y="1447800"/>
            <a:ext cx="1066800" cy="461963"/>
          </a:xfrm>
          <a:prstGeom prst="rect">
            <a:avLst/>
          </a:prstGeom>
          <a:noFill/>
          <a:ln w="9525">
            <a:noFill/>
            <a:miter lim="800000"/>
            <a:headEnd/>
            <a:tailEnd/>
          </a:ln>
        </p:spPr>
        <p:txBody>
          <a:bodyPr>
            <a:spAutoFit/>
          </a:bodyPr>
          <a:lstStyle/>
          <a:p>
            <a:r>
              <a:rPr lang="en-US"/>
              <a:t>Rules</a:t>
            </a:r>
          </a:p>
        </p:txBody>
      </p:sp>
      <p:sp>
        <p:nvSpPr>
          <p:cNvPr id="18439" name="TextBox 6"/>
          <p:cNvSpPr txBox="1">
            <a:spLocks noChangeArrowheads="1"/>
          </p:cNvSpPr>
          <p:nvPr/>
        </p:nvSpPr>
        <p:spPr bwMode="auto">
          <a:xfrm>
            <a:off x="5105400" y="1450975"/>
            <a:ext cx="1447800" cy="461963"/>
          </a:xfrm>
          <a:prstGeom prst="rect">
            <a:avLst/>
          </a:prstGeom>
          <a:noFill/>
          <a:ln w="9525">
            <a:noFill/>
            <a:miter lim="800000"/>
            <a:headEnd/>
            <a:tailEnd/>
          </a:ln>
        </p:spPr>
        <p:txBody>
          <a:bodyPr>
            <a:spAutoFit/>
          </a:bodyPr>
          <a:lstStyle/>
          <a:p>
            <a:r>
              <a:rPr lang="en-US"/>
              <a:t>Example</a:t>
            </a:r>
          </a:p>
        </p:txBody>
      </p:sp>
      <p:sp>
        <p:nvSpPr>
          <p:cNvPr id="18440" name="TextBox 7"/>
          <p:cNvSpPr txBox="1">
            <a:spLocks noChangeArrowheads="1"/>
          </p:cNvSpPr>
          <p:nvPr/>
        </p:nvSpPr>
        <p:spPr bwMode="auto">
          <a:xfrm>
            <a:off x="7239000" y="1265238"/>
            <a:ext cx="1566863" cy="646331"/>
          </a:xfrm>
          <a:prstGeom prst="rect">
            <a:avLst/>
          </a:prstGeom>
          <a:noFill/>
          <a:ln w="9525">
            <a:noFill/>
            <a:miter lim="800000"/>
            <a:headEnd/>
            <a:tailEnd/>
          </a:ln>
        </p:spPr>
        <p:txBody>
          <a:bodyPr>
            <a:spAutoFit/>
          </a:bodyPr>
          <a:lstStyle/>
          <a:p>
            <a:r>
              <a:rPr lang="en-US" dirty="0"/>
              <a:t>Significant </a:t>
            </a:r>
            <a:r>
              <a:rPr lang="en-US" dirty="0" smtClean="0"/>
              <a:t>Figures</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additive="base">
                                        <p:cTn id="4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1000"/>
                                        <p:tgtEl>
                                          <p:spTgt spid="5">
                                            <p:txEl>
                                              <p:pRg st="3" end="3"/>
                                            </p:txEl>
                                          </p:spTgt>
                                        </p:tgtEl>
                                      </p:cBhvr>
                                    </p:animEffect>
                                    <p:anim calcmode="lin" valueType="num">
                                      <p:cBhvr>
                                        <p:cTn id="5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 calcmode="lin" valueType="num">
                                      <p:cBhvr additive="base">
                                        <p:cTn id="5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animEffect transition="in" filter="fade">
                                      <p:cBhvr>
                                        <p:cTn id="65" dur="1000"/>
                                        <p:tgtEl>
                                          <p:spTgt spid="5">
                                            <p:txEl>
                                              <p:pRg st="4" end="4"/>
                                            </p:txEl>
                                          </p:spTgt>
                                        </p:tgtEl>
                                      </p:cBhvr>
                                    </p:animEffect>
                                    <p:anim calcmode="lin" valueType="num">
                                      <p:cBhvr>
                                        <p:cTn id="6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Easier Way to Remember: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If decimal is PRESENT, start counting on the PACIFIC side (left) with the first nonzero #.</a:t>
            </a:r>
          </a:p>
          <a:p>
            <a:r>
              <a:rPr lang="en-US" dirty="0" smtClean="0"/>
              <a:t>Examples:</a:t>
            </a:r>
            <a:br>
              <a:rPr lang="en-US" dirty="0" smtClean="0"/>
            </a:br>
            <a:r>
              <a:rPr lang="en-US" dirty="0" smtClean="0"/>
              <a:t/>
            </a:r>
            <a:br>
              <a:rPr lang="en-US" dirty="0" smtClean="0"/>
            </a:br>
            <a:r>
              <a:rPr lang="en-US" dirty="0" smtClean="0"/>
              <a:t>12.345</a:t>
            </a:r>
          </a:p>
          <a:p>
            <a:pPr marL="0" indent="0">
              <a:buNone/>
            </a:pPr>
            <a:endParaRPr lang="en-US" dirty="0"/>
          </a:p>
          <a:p>
            <a:pPr marL="0" indent="0">
              <a:buNone/>
            </a:pPr>
            <a:r>
              <a:rPr lang="en-US" dirty="0" smtClean="0"/>
              <a:t>    101.2</a:t>
            </a:r>
            <a:r>
              <a:rPr lang="en-US" dirty="0"/>
              <a:t/>
            </a:r>
            <a:br>
              <a:rPr lang="en-US" dirty="0"/>
            </a:br>
            <a:endParaRPr lang="en-US" dirty="0"/>
          </a:p>
          <a:p>
            <a:pPr marL="0" indent="0">
              <a:buNone/>
            </a:pPr>
            <a:r>
              <a:rPr lang="en-US" dirty="0" smtClean="0"/>
              <a:t>    0.052</a:t>
            </a:r>
          </a:p>
          <a:p>
            <a:pPr marL="0" indent="0">
              <a:buNone/>
            </a:pPr>
            <a:endParaRPr lang="en-US" dirty="0"/>
          </a:p>
          <a:p>
            <a:pPr marL="0" indent="0">
              <a:buNone/>
            </a:pPr>
            <a:r>
              <a:rPr lang="en-US" dirty="0" smtClean="0"/>
              <a:t>    12.200</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If decimal is </a:t>
            </a:r>
            <a:r>
              <a:rPr lang="en-US" dirty="0" smtClean="0"/>
              <a:t>ABSENT, </a:t>
            </a:r>
            <a:r>
              <a:rPr lang="en-US" dirty="0"/>
              <a:t>start counting on the </a:t>
            </a:r>
            <a:r>
              <a:rPr lang="en-US" dirty="0" smtClean="0"/>
              <a:t>ATLANTIC </a:t>
            </a:r>
            <a:r>
              <a:rPr lang="en-US" dirty="0"/>
              <a:t>side </a:t>
            </a:r>
            <a:r>
              <a:rPr lang="en-US" dirty="0" smtClean="0"/>
              <a:t>(right) </a:t>
            </a:r>
            <a:r>
              <a:rPr lang="en-US" dirty="0"/>
              <a:t>with the first nonzero </a:t>
            </a:r>
            <a:r>
              <a:rPr lang="en-US" dirty="0" smtClean="0"/>
              <a:t>#.</a:t>
            </a:r>
          </a:p>
          <a:p>
            <a:r>
              <a:rPr lang="en-US" dirty="0" smtClean="0"/>
              <a:t>Examples:</a:t>
            </a:r>
            <a:br>
              <a:rPr lang="en-US" dirty="0" smtClean="0"/>
            </a:br>
            <a:r>
              <a:rPr lang="en-US" dirty="0" smtClean="0"/>
              <a:t>     </a:t>
            </a:r>
            <a:br>
              <a:rPr lang="en-US" dirty="0" smtClean="0"/>
            </a:br>
            <a:r>
              <a:rPr lang="en-US" dirty="0" smtClean="0"/>
              <a:t>200</a:t>
            </a:r>
          </a:p>
          <a:p>
            <a:pPr marL="0" indent="0">
              <a:buNone/>
            </a:pPr>
            <a:endParaRPr lang="en-US" dirty="0"/>
          </a:p>
          <a:p>
            <a:pPr marL="0" indent="0">
              <a:buNone/>
            </a:pPr>
            <a:r>
              <a:rPr lang="en-US" dirty="0" smtClean="0"/>
              <a:t>    5001</a:t>
            </a:r>
          </a:p>
          <a:p>
            <a:pPr marL="0" indent="0">
              <a:buNone/>
            </a:pPr>
            <a:endParaRPr lang="en-US" dirty="0"/>
          </a:p>
          <a:p>
            <a:endParaRPr lang="en-US" dirty="0"/>
          </a:p>
        </p:txBody>
      </p:sp>
    </p:spTree>
    <p:extLst>
      <p:ext uri="{BB962C8B-B14F-4D97-AF65-F5344CB8AC3E}">
        <p14:creationId xmlns:p14="http://schemas.microsoft.com/office/powerpoint/2010/main" xmlns="" val="189518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891338" y="1600200"/>
            <a:ext cx="1566862" cy="5105400"/>
          </a:xfrm>
        </p:spPr>
        <p:txBody>
          <a:bodyPr/>
          <a:lstStyle/>
          <a:p>
            <a:pPr marL="514350" indent="-514350">
              <a:buFont typeface="Times New Roman" pitchFamily="18" charset="0"/>
              <a:buAutoNum type="arabicPeriod"/>
            </a:pPr>
            <a:r>
              <a:rPr lang="en-US" sz="2400" smtClean="0"/>
              <a:t>5</a:t>
            </a:r>
          </a:p>
          <a:p>
            <a:pPr marL="514350" indent="-514350">
              <a:buFont typeface="Times New Roman" pitchFamily="18" charset="0"/>
              <a:buAutoNum type="arabicPeriod"/>
            </a:pPr>
            <a:r>
              <a:rPr lang="en-US" sz="2400" smtClean="0"/>
              <a:t>3</a:t>
            </a:r>
          </a:p>
          <a:p>
            <a:pPr marL="514350" indent="-514350">
              <a:buFont typeface="Times New Roman" pitchFamily="18" charset="0"/>
              <a:buAutoNum type="arabicPeriod"/>
            </a:pPr>
            <a:r>
              <a:rPr lang="en-US" sz="2400" smtClean="0"/>
              <a:t>3</a:t>
            </a:r>
          </a:p>
          <a:p>
            <a:pPr marL="514350" indent="-514350">
              <a:buFont typeface="Times New Roman" pitchFamily="18" charset="0"/>
              <a:buAutoNum type="arabicPeriod"/>
            </a:pPr>
            <a:r>
              <a:rPr lang="en-US" sz="2400" smtClean="0"/>
              <a:t>3</a:t>
            </a:r>
          </a:p>
          <a:p>
            <a:pPr marL="514350" indent="-514350">
              <a:buFont typeface="Times New Roman" pitchFamily="18" charset="0"/>
              <a:buAutoNum type="arabicPeriod"/>
            </a:pPr>
            <a:r>
              <a:rPr lang="en-US" sz="2400" smtClean="0"/>
              <a:t>4</a:t>
            </a:r>
          </a:p>
          <a:p>
            <a:pPr marL="514350" indent="-514350">
              <a:buFont typeface="Times New Roman" pitchFamily="18" charset="0"/>
              <a:buAutoNum type="arabicPeriod"/>
            </a:pPr>
            <a:r>
              <a:rPr lang="en-US" sz="2400" smtClean="0"/>
              <a:t>4</a:t>
            </a:r>
          </a:p>
          <a:p>
            <a:pPr marL="514350" indent="-514350">
              <a:buFont typeface="Times New Roman" pitchFamily="18" charset="0"/>
              <a:buAutoNum type="arabicPeriod"/>
            </a:pPr>
            <a:r>
              <a:rPr lang="en-US" sz="2400" smtClean="0"/>
              <a:t>2</a:t>
            </a:r>
          </a:p>
          <a:p>
            <a:pPr marL="514350" indent="-514350">
              <a:buFont typeface="Times New Roman" pitchFamily="18" charset="0"/>
              <a:buAutoNum type="arabicPeriod"/>
            </a:pPr>
            <a:r>
              <a:rPr lang="en-US" sz="2400" smtClean="0"/>
              <a:t>2</a:t>
            </a:r>
          </a:p>
          <a:p>
            <a:pPr marL="514350" indent="-514350">
              <a:buFont typeface="Times New Roman" pitchFamily="18" charset="0"/>
              <a:buAutoNum type="arabicPeriod"/>
            </a:pPr>
            <a:r>
              <a:rPr lang="en-US" sz="2400" smtClean="0"/>
              <a:t>3</a:t>
            </a:r>
          </a:p>
          <a:p>
            <a:pPr marL="514350" indent="-514350">
              <a:buFont typeface="Times New Roman" pitchFamily="18" charset="0"/>
              <a:buAutoNum type="arabicPeriod"/>
            </a:pPr>
            <a:r>
              <a:rPr lang="en-US" sz="2400" smtClean="0"/>
              <a:t>3</a:t>
            </a:r>
          </a:p>
        </p:txBody>
      </p:sp>
      <p:sp>
        <p:nvSpPr>
          <p:cNvPr id="19460" name="Rectangle 5"/>
          <p:cNvSpPr>
            <a:spLocks noChangeArrowheads="1"/>
          </p:cNvSpPr>
          <p:nvPr/>
        </p:nvSpPr>
        <p:spPr bwMode="auto">
          <a:xfrm>
            <a:off x="1066800" y="914400"/>
            <a:ext cx="6019800" cy="646331"/>
          </a:xfrm>
          <a:prstGeom prst="rect">
            <a:avLst/>
          </a:prstGeom>
          <a:noFill/>
          <a:ln w="9525">
            <a:noFill/>
            <a:miter lim="800000"/>
            <a:headEnd/>
            <a:tailEnd/>
          </a:ln>
        </p:spPr>
        <p:txBody>
          <a:bodyPr wrap="square">
            <a:spAutoFit/>
          </a:bodyPr>
          <a:lstStyle/>
          <a:p>
            <a:r>
              <a:rPr lang="en-US" b="1" dirty="0">
                <a:solidFill>
                  <a:srgbClr val="330099"/>
                </a:solidFill>
                <a:latin typeface="Comic Sans MS" pitchFamily="66" charset="0"/>
              </a:rPr>
              <a:t>Practice Problems</a:t>
            </a:r>
            <a:endParaRPr lang="en-US" b="1" dirty="0">
              <a:latin typeface="Comic Sans MS" pitchFamily="66" charset="0"/>
            </a:endParaRPr>
          </a:p>
          <a:p>
            <a:r>
              <a:rPr lang="en-US" dirty="0">
                <a:latin typeface="Comic Sans MS" pitchFamily="66" charset="0"/>
              </a:rPr>
              <a:t>Identify the number of significant figures:</a:t>
            </a:r>
          </a:p>
        </p:txBody>
      </p:sp>
      <p:sp>
        <p:nvSpPr>
          <p:cNvPr id="19461" name="TextBox 6"/>
          <p:cNvSpPr txBox="1">
            <a:spLocks noChangeArrowheads="1"/>
          </p:cNvSpPr>
          <p:nvPr/>
        </p:nvSpPr>
        <p:spPr bwMode="auto">
          <a:xfrm>
            <a:off x="457200" y="1905000"/>
            <a:ext cx="3200400" cy="3786188"/>
          </a:xfrm>
          <a:prstGeom prst="rect">
            <a:avLst/>
          </a:prstGeom>
          <a:noFill/>
          <a:ln w="9525">
            <a:noFill/>
            <a:miter lim="800000"/>
            <a:headEnd/>
            <a:tailEnd/>
          </a:ln>
        </p:spPr>
        <p:txBody>
          <a:bodyPr>
            <a:spAutoFit/>
          </a:bodyPr>
          <a:lstStyle/>
          <a:p>
            <a:pPr marL="457200" indent="-457200">
              <a:buFont typeface="Times New Roman" pitchFamily="18" charset="0"/>
              <a:buAutoNum type="arabicPeriod"/>
            </a:pPr>
            <a:r>
              <a:rPr lang="en-US"/>
              <a:t>3.0800</a:t>
            </a:r>
          </a:p>
          <a:p>
            <a:pPr marL="457200" indent="-457200">
              <a:buFont typeface="Times New Roman" pitchFamily="18" charset="0"/>
              <a:buAutoNum type="arabicPeriod"/>
            </a:pPr>
            <a:r>
              <a:rPr lang="en-US"/>
              <a:t>0.00418</a:t>
            </a:r>
          </a:p>
          <a:p>
            <a:pPr marL="457200" indent="-457200">
              <a:buFont typeface="Times New Roman" pitchFamily="18" charset="0"/>
              <a:buAutoNum type="arabicPeriod"/>
            </a:pPr>
            <a:r>
              <a:rPr lang="en-US"/>
              <a:t>7.09 x 10</a:t>
            </a:r>
            <a:r>
              <a:rPr lang="en-US" baseline="40000"/>
              <a:t>-5</a:t>
            </a:r>
          </a:p>
          <a:p>
            <a:pPr marL="457200" indent="-457200">
              <a:buFont typeface="Times New Roman" pitchFamily="18" charset="0"/>
              <a:buAutoNum type="arabicPeriod"/>
            </a:pPr>
            <a:r>
              <a:rPr lang="en-US"/>
              <a:t>91,600</a:t>
            </a:r>
          </a:p>
          <a:p>
            <a:pPr marL="457200" indent="-457200">
              <a:buFont typeface="Times New Roman" pitchFamily="18" charset="0"/>
              <a:buAutoNum type="arabicPeriod"/>
            </a:pPr>
            <a:r>
              <a:rPr lang="en-US"/>
              <a:t>0.003005</a:t>
            </a:r>
          </a:p>
          <a:p>
            <a:pPr marL="457200" indent="-457200">
              <a:buFont typeface="Times New Roman" pitchFamily="18" charset="0"/>
              <a:buAutoNum type="arabicPeriod"/>
            </a:pPr>
            <a:r>
              <a:rPr lang="en-US"/>
              <a:t>3.200 x 10</a:t>
            </a:r>
            <a:r>
              <a:rPr lang="en-US" baseline="40000"/>
              <a:t>9</a:t>
            </a:r>
          </a:p>
          <a:p>
            <a:pPr marL="457200" indent="-457200">
              <a:buFont typeface="Times New Roman" pitchFamily="18" charset="0"/>
              <a:buAutoNum type="arabicPeriod"/>
            </a:pPr>
            <a:r>
              <a:rPr lang="en-US"/>
              <a:t>250</a:t>
            </a:r>
          </a:p>
          <a:p>
            <a:pPr marL="457200" indent="-457200">
              <a:buFont typeface="Times New Roman" pitchFamily="18" charset="0"/>
              <a:buAutoNum type="arabicPeriod"/>
            </a:pPr>
            <a:r>
              <a:rPr lang="en-US"/>
              <a:t>780,000,000</a:t>
            </a:r>
          </a:p>
          <a:p>
            <a:pPr marL="457200" indent="-457200">
              <a:buFont typeface="Times New Roman" pitchFamily="18" charset="0"/>
              <a:buAutoNum type="arabicPeriod"/>
            </a:pPr>
            <a:r>
              <a:rPr lang="en-US"/>
              <a:t>0.0101</a:t>
            </a:r>
          </a:p>
          <a:p>
            <a:pPr marL="457200" indent="-457200">
              <a:buFont typeface="Times New Roman" pitchFamily="18" charset="0"/>
              <a:buAutoNum type="arabicPeriod"/>
            </a:pPr>
            <a:r>
              <a:rPr lang="en-US"/>
              <a:t>0.00800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heel(1)">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heel(1)">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heel(1)">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heel(1)">
                                      <p:cBhvr>
                                        <p:cTn id="52"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Addition &amp; Subtraction with Significant Figures</a:t>
            </a:r>
            <a:endParaRPr lang="en-US" dirty="0"/>
          </a:p>
        </p:txBody>
      </p:sp>
      <p:sp>
        <p:nvSpPr>
          <p:cNvPr id="3" name="Content Placeholder 2"/>
          <p:cNvSpPr>
            <a:spLocks noGrp="1"/>
          </p:cNvSpPr>
          <p:nvPr>
            <p:ph idx="1"/>
          </p:nvPr>
        </p:nvSpPr>
        <p:spPr/>
        <p:txBody>
          <a:bodyPr/>
          <a:lstStyle/>
          <a:p>
            <a:r>
              <a:rPr lang="en-US" sz="2800" dirty="0" smtClean="0">
                <a:solidFill>
                  <a:schemeClr val="accent2">
                    <a:lumMod val="50000"/>
                  </a:schemeClr>
                </a:solidFill>
              </a:rPr>
              <a:t>When adding or subtracting decimals, the answer must have the</a:t>
            </a:r>
            <a:r>
              <a:rPr lang="en-US" sz="2800" b="1" dirty="0" smtClean="0">
                <a:solidFill>
                  <a:schemeClr val="accent2">
                    <a:lumMod val="50000"/>
                  </a:schemeClr>
                </a:solidFill>
              </a:rPr>
              <a:t> </a:t>
            </a:r>
            <a:r>
              <a:rPr lang="en-US" sz="2800" b="1" dirty="0" smtClean="0">
                <a:solidFill>
                  <a:srgbClr val="7030A0"/>
                </a:solidFill>
              </a:rPr>
              <a:t>same number of digits </a:t>
            </a:r>
            <a:r>
              <a:rPr lang="en-US" sz="2800" b="1" dirty="0" smtClean="0">
                <a:solidFill>
                  <a:schemeClr val="accent2">
                    <a:lumMod val="50000"/>
                  </a:schemeClr>
                </a:solidFill>
              </a:rPr>
              <a:t>to the </a:t>
            </a:r>
            <a:r>
              <a:rPr lang="en-US" sz="2800" b="1" dirty="0" smtClean="0">
                <a:solidFill>
                  <a:srgbClr val="7030A0"/>
                </a:solidFill>
              </a:rPr>
              <a:t>right of the decimal </a:t>
            </a:r>
            <a:r>
              <a:rPr lang="en-US" sz="2800" dirty="0" smtClean="0">
                <a:solidFill>
                  <a:schemeClr val="accent2">
                    <a:lumMod val="50000"/>
                  </a:schemeClr>
                </a:solidFill>
              </a:rPr>
              <a:t>point as there are in the measurement having the fewest digits to the right of the decimal point.</a:t>
            </a:r>
          </a:p>
          <a:p>
            <a:r>
              <a:rPr lang="en-US" dirty="0" smtClean="0"/>
              <a:t>Example:         </a:t>
            </a:r>
            <a:r>
              <a:rPr lang="en-US" dirty="0" smtClean="0">
                <a:solidFill>
                  <a:srgbClr val="7030A0"/>
                </a:solidFill>
              </a:rPr>
              <a:t>5.44 m - 2.6103 m</a:t>
            </a:r>
            <a:endParaRPr lang="en-US" dirty="0">
              <a:solidFill>
                <a:srgbClr val="7030A0"/>
              </a:solidFill>
            </a:endParaRPr>
          </a:p>
        </p:txBody>
      </p:sp>
      <p:sp>
        <p:nvSpPr>
          <p:cNvPr id="4" name="Rectangle 3"/>
          <p:cNvSpPr/>
          <p:nvPr/>
        </p:nvSpPr>
        <p:spPr>
          <a:xfrm>
            <a:off x="2438400" y="4800600"/>
            <a:ext cx="4038600" cy="461665"/>
          </a:xfrm>
          <a:prstGeom prst="rect">
            <a:avLst/>
          </a:prstGeom>
        </p:spPr>
        <p:txBody>
          <a:bodyPr wrap="square">
            <a:spAutoFit/>
          </a:bodyPr>
          <a:lstStyle/>
          <a:p>
            <a:pPr marL="381000" indent="-381000"/>
            <a:r>
              <a:rPr lang="en-US" sz="2400" dirty="0" smtClean="0"/>
              <a:t>5.44 m - 2.6103 m = </a:t>
            </a:r>
            <a:r>
              <a:rPr lang="en-US" sz="2400" dirty="0" smtClean="0">
                <a:solidFill>
                  <a:srgbClr val="000000"/>
                </a:solidFill>
              </a:rPr>
              <a:t>2.8297 m</a:t>
            </a:r>
          </a:p>
        </p:txBody>
      </p:sp>
      <p:sp>
        <p:nvSpPr>
          <p:cNvPr id="5" name="TextBox 4"/>
          <p:cNvSpPr txBox="1"/>
          <p:nvPr/>
        </p:nvSpPr>
        <p:spPr>
          <a:xfrm>
            <a:off x="2819400" y="5638800"/>
            <a:ext cx="3276600" cy="461665"/>
          </a:xfrm>
          <a:prstGeom prst="rect">
            <a:avLst/>
          </a:prstGeom>
          <a:noFill/>
        </p:spPr>
        <p:txBody>
          <a:bodyPr wrap="square" rtlCol="0">
            <a:spAutoFit/>
          </a:bodyPr>
          <a:lstStyle/>
          <a:p>
            <a:r>
              <a:rPr lang="en-US" sz="2400" dirty="0" smtClean="0">
                <a:solidFill>
                  <a:srgbClr val="7030A0"/>
                </a:solidFill>
              </a:rPr>
              <a:t>Final Answer = 2.83 m</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Multiplication &amp; Division with Significant Figures</a:t>
            </a:r>
            <a:endParaRPr lang="en-US" dirty="0"/>
          </a:p>
        </p:txBody>
      </p:sp>
      <p:sp>
        <p:nvSpPr>
          <p:cNvPr id="3" name="Content Placeholder 2"/>
          <p:cNvSpPr>
            <a:spLocks noGrp="1"/>
          </p:cNvSpPr>
          <p:nvPr>
            <p:ph idx="1"/>
          </p:nvPr>
        </p:nvSpPr>
        <p:spPr/>
        <p:txBody>
          <a:bodyPr/>
          <a:lstStyle/>
          <a:p>
            <a:r>
              <a:rPr lang="en-US" sz="2800" dirty="0" smtClean="0">
                <a:solidFill>
                  <a:schemeClr val="accent2">
                    <a:lumMod val="50000"/>
                  </a:schemeClr>
                </a:solidFill>
              </a:rPr>
              <a:t>For multiplication or division, the answer can have no more significant figures than are in the measurement with the fewest number of significant figures.</a:t>
            </a:r>
          </a:p>
          <a:p>
            <a:r>
              <a:rPr lang="en-US" dirty="0" smtClean="0"/>
              <a:t>Example:       </a:t>
            </a:r>
            <a:r>
              <a:rPr lang="en-US" dirty="0" smtClean="0">
                <a:solidFill>
                  <a:srgbClr val="7030A0"/>
                </a:solidFill>
              </a:rPr>
              <a:t>2.4 g/</a:t>
            </a:r>
            <a:r>
              <a:rPr lang="en-US" dirty="0" err="1" smtClean="0">
                <a:solidFill>
                  <a:srgbClr val="7030A0"/>
                </a:solidFill>
              </a:rPr>
              <a:t>mL</a:t>
            </a:r>
            <a:r>
              <a:rPr lang="en-US" dirty="0" smtClean="0">
                <a:solidFill>
                  <a:srgbClr val="7030A0"/>
                </a:solidFill>
              </a:rPr>
              <a:t> </a:t>
            </a:r>
            <a:r>
              <a:rPr lang="en-US" dirty="0" smtClean="0">
                <a:solidFill>
                  <a:srgbClr val="7030A0"/>
                </a:solidFill>
                <a:sym typeface="Symbol" pitchFamily="8" charset="2"/>
              </a:rPr>
              <a:t></a:t>
            </a:r>
            <a:r>
              <a:rPr lang="en-US" dirty="0" smtClean="0">
                <a:solidFill>
                  <a:srgbClr val="7030A0"/>
                </a:solidFill>
              </a:rPr>
              <a:t> 15.82 </a:t>
            </a:r>
            <a:r>
              <a:rPr lang="en-US" dirty="0" err="1" smtClean="0">
                <a:solidFill>
                  <a:srgbClr val="7030A0"/>
                </a:solidFill>
              </a:rPr>
              <a:t>mL</a:t>
            </a:r>
            <a:endParaRPr lang="en-US" dirty="0" smtClean="0">
              <a:solidFill>
                <a:srgbClr val="7030A0"/>
              </a:solidFill>
            </a:endParaRPr>
          </a:p>
          <a:p>
            <a:pPr>
              <a:buNone/>
            </a:pPr>
            <a:endParaRPr lang="en-US" dirty="0"/>
          </a:p>
        </p:txBody>
      </p:sp>
      <p:sp>
        <p:nvSpPr>
          <p:cNvPr id="4" name="TextBox 3"/>
          <p:cNvSpPr txBox="1"/>
          <p:nvPr/>
        </p:nvSpPr>
        <p:spPr>
          <a:xfrm>
            <a:off x="2438400" y="5638800"/>
            <a:ext cx="3962400" cy="461665"/>
          </a:xfrm>
          <a:prstGeom prst="rect">
            <a:avLst/>
          </a:prstGeom>
          <a:noFill/>
        </p:spPr>
        <p:txBody>
          <a:bodyPr wrap="square" rtlCol="0">
            <a:spAutoFit/>
          </a:bodyPr>
          <a:lstStyle/>
          <a:p>
            <a:r>
              <a:rPr lang="en-US" sz="2400" dirty="0" smtClean="0">
                <a:solidFill>
                  <a:srgbClr val="7030A0"/>
                </a:solidFill>
              </a:rPr>
              <a:t>Final Answer = 38 g</a:t>
            </a:r>
            <a:endParaRPr lang="en-US" sz="2400" dirty="0">
              <a:solidFill>
                <a:srgbClr val="7030A0"/>
              </a:solidFill>
            </a:endParaRPr>
          </a:p>
        </p:txBody>
      </p:sp>
      <p:sp>
        <p:nvSpPr>
          <p:cNvPr id="5" name="Rectangle 4"/>
          <p:cNvSpPr/>
          <p:nvPr/>
        </p:nvSpPr>
        <p:spPr>
          <a:xfrm>
            <a:off x="2971800" y="4724400"/>
            <a:ext cx="4233147" cy="461665"/>
          </a:xfrm>
          <a:prstGeom prst="rect">
            <a:avLst/>
          </a:prstGeom>
        </p:spPr>
        <p:txBody>
          <a:bodyPr wrap="none">
            <a:spAutoFit/>
          </a:bodyPr>
          <a:lstStyle/>
          <a:p>
            <a:r>
              <a:rPr lang="en-US" sz="2400" dirty="0" smtClean="0"/>
              <a:t>2.4 g/</a:t>
            </a:r>
            <a:r>
              <a:rPr lang="en-US" sz="2400" dirty="0" err="1" smtClean="0"/>
              <a:t>mL</a:t>
            </a:r>
            <a:r>
              <a:rPr lang="en-US" sz="2400" dirty="0" smtClean="0"/>
              <a:t> </a:t>
            </a:r>
            <a:r>
              <a:rPr lang="en-US" sz="2400" dirty="0" smtClean="0">
                <a:sym typeface="Symbol" pitchFamily="8" charset="2"/>
              </a:rPr>
              <a:t></a:t>
            </a:r>
            <a:r>
              <a:rPr lang="en-US" sz="2400" dirty="0" smtClean="0"/>
              <a:t> 15.82 </a:t>
            </a:r>
            <a:r>
              <a:rPr lang="en-US" sz="2400" dirty="0" err="1" smtClean="0"/>
              <a:t>mL</a:t>
            </a:r>
            <a:r>
              <a:rPr lang="en-US" sz="2400" dirty="0" smtClean="0"/>
              <a:t> = 37.968 g</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a:t>
            </a:r>
            <a:endParaRPr lang="en-US" dirty="0"/>
          </a:p>
        </p:txBody>
      </p:sp>
      <p:sp>
        <p:nvSpPr>
          <p:cNvPr id="3" name="Content Placeholder 2"/>
          <p:cNvSpPr>
            <a:spLocks noGrp="1"/>
          </p:cNvSpPr>
          <p:nvPr>
            <p:ph idx="1"/>
          </p:nvPr>
        </p:nvSpPr>
        <p:spPr>
          <a:xfrm>
            <a:off x="228600" y="1935480"/>
            <a:ext cx="8686800" cy="4617720"/>
          </a:xfrm>
        </p:spPr>
        <p:txBody>
          <a:bodyPr>
            <a:normAutofit fontScale="92500"/>
          </a:bodyPr>
          <a:lstStyle/>
          <a:p>
            <a:r>
              <a:rPr lang="en-US" sz="2800" dirty="0" smtClean="0">
                <a:solidFill>
                  <a:schemeClr val="accent2">
                    <a:lumMod val="50000"/>
                  </a:schemeClr>
                </a:solidFill>
              </a:rPr>
              <a:t>In </a:t>
            </a:r>
            <a:r>
              <a:rPr lang="en-US" sz="2800" b="1" dirty="0" smtClean="0">
                <a:solidFill>
                  <a:srgbClr val="7030A0"/>
                </a:solidFill>
              </a:rPr>
              <a:t>scientific notation</a:t>
            </a:r>
            <a:r>
              <a:rPr lang="en-US" sz="2800" b="1" dirty="0" smtClean="0">
                <a:solidFill>
                  <a:schemeClr val="accent2">
                    <a:lumMod val="50000"/>
                  </a:schemeClr>
                </a:solidFill>
              </a:rPr>
              <a:t>,</a:t>
            </a:r>
            <a:r>
              <a:rPr lang="en-US" sz="2800" dirty="0" smtClean="0">
                <a:solidFill>
                  <a:schemeClr val="accent2">
                    <a:lumMod val="50000"/>
                  </a:schemeClr>
                </a:solidFill>
              </a:rPr>
              <a:t> numbers are written in the form </a:t>
            </a:r>
            <a:r>
              <a:rPr lang="en-US" sz="2800" dirty="0" smtClean="0">
                <a:solidFill>
                  <a:srgbClr val="7030A0"/>
                </a:solidFill>
              </a:rPr>
              <a:t>M × 10</a:t>
            </a:r>
            <a:r>
              <a:rPr lang="en-US" sz="2800" baseline="30000" dirty="0" smtClean="0">
                <a:solidFill>
                  <a:srgbClr val="7030A0"/>
                </a:solidFill>
              </a:rPr>
              <a:t>n</a:t>
            </a:r>
            <a:r>
              <a:rPr lang="en-US" sz="2800" dirty="0" smtClean="0">
                <a:solidFill>
                  <a:schemeClr val="accent2">
                    <a:lumMod val="50000"/>
                  </a:schemeClr>
                </a:solidFill>
              </a:rPr>
              <a:t>, where the factor </a:t>
            </a:r>
            <a:r>
              <a:rPr lang="en-US" sz="2800" dirty="0" smtClean="0">
                <a:solidFill>
                  <a:srgbClr val="7030A0"/>
                </a:solidFill>
              </a:rPr>
              <a:t>M </a:t>
            </a:r>
            <a:r>
              <a:rPr lang="en-US" sz="2800" dirty="0" smtClean="0">
                <a:solidFill>
                  <a:schemeClr val="accent2">
                    <a:lumMod val="50000"/>
                  </a:schemeClr>
                </a:solidFill>
              </a:rPr>
              <a:t>is a number greater than or equal to </a:t>
            </a:r>
            <a:r>
              <a:rPr lang="en-US" sz="2800" dirty="0" smtClean="0">
                <a:solidFill>
                  <a:srgbClr val="7030A0"/>
                </a:solidFill>
              </a:rPr>
              <a:t>1 but less than 10 </a:t>
            </a:r>
            <a:r>
              <a:rPr lang="en-US" sz="2800" dirty="0" smtClean="0">
                <a:solidFill>
                  <a:schemeClr val="accent2">
                    <a:lumMod val="50000"/>
                  </a:schemeClr>
                </a:solidFill>
              </a:rPr>
              <a:t>and n is a whole number. </a:t>
            </a:r>
            <a:br>
              <a:rPr lang="en-US" sz="2800" dirty="0" smtClean="0">
                <a:solidFill>
                  <a:schemeClr val="accent2">
                    <a:lumMod val="50000"/>
                  </a:schemeClr>
                </a:solidFill>
              </a:rPr>
            </a:br>
            <a:endParaRPr lang="en-US" sz="2800" dirty="0" smtClean="0">
              <a:solidFill>
                <a:schemeClr val="accent2">
                  <a:lumMod val="50000"/>
                </a:schemeClr>
              </a:solidFill>
            </a:endParaRPr>
          </a:p>
          <a:p>
            <a:r>
              <a:rPr lang="en-US" sz="2800" dirty="0" smtClean="0">
                <a:solidFill>
                  <a:schemeClr val="accent2">
                    <a:lumMod val="50000"/>
                  </a:schemeClr>
                </a:solidFill>
              </a:rPr>
              <a:t>Determine </a:t>
            </a:r>
            <a:r>
              <a:rPr lang="en-US" sz="2800" dirty="0" smtClean="0">
                <a:solidFill>
                  <a:srgbClr val="7030A0"/>
                </a:solidFill>
              </a:rPr>
              <a:t>M</a:t>
            </a:r>
            <a:r>
              <a:rPr lang="en-US" sz="2800" dirty="0" smtClean="0">
                <a:solidFill>
                  <a:schemeClr val="accent2">
                    <a:lumMod val="50000"/>
                  </a:schemeClr>
                </a:solidFill>
              </a:rPr>
              <a:t> by </a:t>
            </a:r>
            <a:r>
              <a:rPr lang="en-US" sz="2800" dirty="0" smtClean="0">
                <a:solidFill>
                  <a:srgbClr val="7030A0"/>
                </a:solidFill>
              </a:rPr>
              <a:t>moving the decimal point </a:t>
            </a:r>
            <a:r>
              <a:rPr lang="en-US" sz="2800" dirty="0" smtClean="0">
                <a:solidFill>
                  <a:schemeClr val="accent2">
                    <a:lumMod val="50000"/>
                  </a:schemeClr>
                </a:solidFill>
              </a:rPr>
              <a:t>in the original number to the left or the right so that </a:t>
            </a:r>
            <a:r>
              <a:rPr lang="en-US" sz="2800" dirty="0" smtClean="0">
                <a:solidFill>
                  <a:srgbClr val="7030A0"/>
                </a:solidFill>
              </a:rPr>
              <a:t>only one nonzero digit remains to the left of the decimal point.</a:t>
            </a:r>
            <a:br>
              <a:rPr lang="en-US" sz="2800" dirty="0" smtClean="0">
                <a:solidFill>
                  <a:srgbClr val="7030A0"/>
                </a:solidFill>
              </a:rPr>
            </a:br>
            <a:endParaRPr lang="en-US" sz="2800" dirty="0" smtClean="0">
              <a:solidFill>
                <a:srgbClr val="7030A0"/>
              </a:solidFill>
            </a:endParaRPr>
          </a:p>
          <a:p>
            <a:r>
              <a:rPr lang="en-US" sz="2800" dirty="0" smtClean="0">
                <a:solidFill>
                  <a:schemeClr val="accent2">
                    <a:lumMod val="50000"/>
                  </a:schemeClr>
                </a:solidFill>
              </a:rPr>
              <a:t>Determine </a:t>
            </a:r>
            <a:r>
              <a:rPr lang="en-US" sz="2800" dirty="0" smtClean="0">
                <a:solidFill>
                  <a:srgbClr val="7030A0"/>
                </a:solidFill>
              </a:rPr>
              <a:t>n</a:t>
            </a:r>
            <a:r>
              <a:rPr lang="en-US" sz="2800" dirty="0" smtClean="0">
                <a:solidFill>
                  <a:schemeClr val="accent2">
                    <a:lumMod val="50000"/>
                  </a:schemeClr>
                </a:solidFill>
              </a:rPr>
              <a:t> </a:t>
            </a:r>
            <a:r>
              <a:rPr lang="en-US" sz="2800" dirty="0" smtClean="0">
                <a:solidFill>
                  <a:srgbClr val="7030A0"/>
                </a:solidFill>
              </a:rPr>
              <a:t>by counting the number of places </a:t>
            </a:r>
            <a:r>
              <a:rPr lang="en-US" sz="2800" dirty="0" smtClean="0">
                <a:solidFill>
                  <a:schemeClr val="accent2">
                    <a:lumMod val="50000"/>
                  </a:schemeClr>
                </a:solidFill>
              </a:rPr>
              <a:t>that you </a:t>
            </a:r>
            <a:r>
              <a:rPr lang="en-US" sz="2800" dirty="0" smtClean="0">
                <a:solidFill>
                  <a:srgbClr val="7030A0"/>
                </a:solidFill>
              </a:rPr>
              <a:t>moved the decimal point</a:t>
            </a:r>
            <a:r>
              <a:rPr lang="en-US" sz="2800" dirty="0" smtClean="0">
                <a:solidFill>
                  <a:schemeClr val="accent2">
                    <a:lumMod val="50000"/>
                  </a:schemeClr>
                </a:solidFill>
              </a:rPr>
              <a:t>. If you moved it to the </a:t>
            </a:r>
            <a:r>
              <a:rPr lang="en-US" sz="2800" dirty="0" smtClean="0">
                <a:solidFill>
                  <a:srgbClr val="7030A0"/>
                </a:solidFill>
              </a:rPr>
              <a:t>left, n is positive</a:t>
            </a:r>
            <a:r>
              <a:rPr lang="en-US" sz="2800" dirty="0" smtClean="0">
                <a:solidFill>
                  <a:schemeClr val="accent2">
                    <a:lumMod val="50000"/>
                  </a:schemeClr>
                </a:solidFill>
              </a:rPr>
              <a:t>. If you moved it to </a:t>
            </a:r>
            <a:r>
              <a:rPr lang="en-US" sz="2800" dirty="0" smtClean="0">
                <a:solidFill>
                  <a:srgbClr val="7030A0"/>
                </a:solidFill>
              </a:rPr>
              <a:t>the right, n is negative.</a:t>
            </a:r>
            <a:endParaRPr lang="en-US" dirty="0">
              <a:solidFill>
                <a:srgbClr val="7030A0"/>
              </a:solidFill>
            </a:endParaRPr>
          </a:p>
        </p:txBody>
      </p:sp>
      <p:sp>
        <p:nvSpPr>
          <p:cNvPr id="4" name="5-Point Star 3">
            <a:hlinkClick r:id="rId2"/>
          </p:cNvPr>
          <p:cNvSpPr/>
          <p:nvPr/>
        </p:nvSpPr>
        <p:spPr>
          <a:xfrm>
            <a:off x="7162800" y="457200"/>
            <a:ext cx="1295400" cy="1143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4600" y="5257800"/>
            <a:ext cx="3124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43600" y="31242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Scientific Notation </a:t>
            </a:r>
            <a:r>
              <a:rPr lang="en-US" sz="2000" dirty="0" smtClean="0"/>
              <a:t>(continued)</a:t>
            </a:r>
            <a:endParaRPr lang="en-US" sz="2000" dirty="0"/>
          </a:p>
        </p:txBody>
      </p:sp>
      <p:sp>
        <p:nvSpPr>
          <p:cNvPr id="3" name="Content Placeholder 2"/>
          <p:cNvSpPr>
            <a:spLocks noGrp="1"/>
          </p:cNvSpPr>
          <p:nvPr>
            <p:ph idx="1"/>
          </p:nvPr>
        </p:nvSpPr>
        <p:spPr>
          <a:xfrm>
            <a:off x="457200" y="1981200"/>
            <a:ext cx="8229600" cy="4770120"/>
          </a:xfrm>
        </p:spPr>
        <p:txBody>
          <a:bodyPr/>
          <a:lstStyle/>
          <a:p>
            <a:pPr marL="274320" lvl="1" indent="-274320">
              <a:buClr>
                <a:schemeClr val="accent3"/>
              </a:buClr>
              <a:buSzPct val="95000"/>
            </a:pPr>
            <a:r>
              <a:rPr lang="en-US" dirty="0" smtClean="0">
                <a:solidFill>
                  <a:schemeClr val="bg1"/>
                </a:solidFill>
              </a:rPr>
              <a:t> </a:t>
            </a:r>
            <a:r>
              <a:rPr lang="en-US" u="sng" dirty="0" smtClean="0">
                <a:solidFill>
                  <a:srgbClr val="7030A0"/>
                </a:solidFill>
              </a:rPr>
              <a:t>example:</a:t>
            </a:r>
            <a:r>
              <a:rPr lang="en-US" dirty="0" smtClean="0">
                <a:solidFill>
                  <a:srgbClr val="7030A0"/>
                </a:solidFill>
              </a:rPr>
              <a:t> 0.000 12 mm</a:t>
            </a:r>
          </a:p>
          <a:p>
            <a:r>
              <a:rPr lang="en-US" dirty="0" smtClean="0"/>
              <a:t>Step one….. Find M by moving the decimal</a:t>
            </a:r>
            <a:br>
              <a:rPr lang="en-US" dirty="0" smtClean="0"/>
            </a:br>
            <a:r>
              <a:rPr lang="en-US" dirty="0" smtClean="0"/>
              <a:t/>
            </a:r>
            <a:br>
              <a:rPr lang="en-US" dirty="0" smtClean="0"/>
            </a:br>
            <a:r>
              <a:rPr lang="en-US" dirty="0" smtClean="0"/>
              <a:t>                      </a:t>
            </a:r>
            <a:r>
              <a:rPr lang="en-US" sz="2800" dirty="0" smtClean="0">
                <a:solidFill>
                  <a:schemeClr val="bg1"/>
                </a:solidFill>
              </a:rPr>
              <a:t> </a:t>
            </a:r>
            <a:r>
              <a:rPr lang="en-US" sz="2800" dirty="0" smtClean="0">
                <a:solidFill>
                  <a:srgbClr val="7030A0"/>
                </a:solidFill>
              </a:rPr>
              <a:t>0.000 12 mm               </a:t>
            </a:r>
            <a:r>
              <a:rPr lang="en-US" sz="2800" dirty="0" smtClean="0">
                <a:solidFill>
                  <a:schemeClr val="bg1"/>
                </a:solidFill>
              </a:rPr>
              <a:t>M=1.2 mm</a:t>
            </a:r>
            <a:r>
              <a:rPr lang="en-US" sz="2800" dirty="0" smtClean="0">
                <a:solidFill>
                  <a:srgbClr val="7030A0"/>
                </a:solidFill>
              </a:rPr>
              <a:t/>
            </a:r>
            <a:br>
              <a:rPr lang="en-US" sz="2800" dirty="0" smtClean="0">
                <a:solidFill>
                  <a:srgbClr val="7030A0"/>
                </a:solidFill>
              </a:rPr>
            </a:br>
            <a:endParaRPr lang="en-US" dirty="0" smtClean="0">
              <a:solidFill>
                <a:srgbClr val="7030A0"/>
              </a:solidFill>
            </a:endParaRPr>
          </a:p>
          <a:p>
            <a:r>
              <a:rPr lang="en-US" dirty="0" smtClean="0"/>
              <a:t>Step two….. Find n by counting how far you moved the decimal (left =positive; right = negative)</a:t>
            </a:r>
            <a:br>
              <a:rPr lang="en-US" dirty="0" smtClean="0"/>
            </a:br>
            <a:r>
              <a:rPr lang="en-US" dirty="0" smtClean="0"/>
              <a:t/>
            </a:r>
            <a:br>
              <a:rPr lang="en-US" dirty="0" smtClean="0"/>
            </a:br>
            <a:r>
              <a:rPr lang="en-US" dirty="0" smtClean="0"/>
              <a:t>                       </a:t>
            </a:r>
            <a:r>
              <a:rPr lang="en-US" dirty="0" smtClean="0">
                <a:solidFill>
                  <a:schemeClr val="bg1"/>
                </a:solidFill>
              </a:rPr>
              <a:t>4 to the left….. n=-4</a:t>
            </a:r>
            <a:r>
              <a:rPr lang="en-US" dirty="0" smtClean="0">
                <a:solidFill>
                  <a:srgbClr val="7030A0"/>
                </a:solidFill>
              </a:rPr>
              <a:t/>
            </a:r>
            <a:br>
              <a:rPr lang="en-US" dirty="0" smtClean="0">
                <a:solidFill>
                  <a:srgbClr val="7030A0"/>
                </a:solidFill>
              </a:rPr>
            </a:br>
            <a:endParaRPr lang="en-US" dirty="0" smtClean="0">
              <a:solidFill>
                <a:srgbClr val="7030A0"/>
              </a:solidFill>
            </a:endParaRPr>
          </a:p>
          <a:p>
            <a:r>
              <a:rPr lang="en-US" dirty="0" smtClean="0">
                <a:solidFill>
                  <a:srgbClr val="7030A0"/>
                </a:solidFill>
              </a:rPr>
              <a:t>Final Answer….. 1.2 x 10</a:t>
            </a:r>
            <a:r>
              <a:rPr lang="en-US" baseline="30000" dirty="0" smtClean="0">
                <a:solidFill>
                  <a:srgbClr val="7030A0"/>
                </a:solidFill>
              </a:rPr>
              <a:t>-4 </a:t>
            </a:r>
            <a:r>
              <a:rPr lang="en-US" dirty="0" smtClean="0">
                <a:solidFill>
                  <a:srgbClr val="7030A0"/>
                </a:solidFill>
              </a:rPr>
              <a:t>mm</a:t>
            </a:r>
            <a:endParaRPr lang="en-US" dirty="0">
              <a:solidFill>
                <a:srgbClr val="7030A0"/>
              </a:solidFill>
            </a:endParaRPr>
          </a:p>
        </p:txBody>
      </p:sp>
      <p:sp>
        <p:nvSpPr>
          <p:cNvPr id="4" name="AutoShape 5"/>
          <p:cNvSpPr>
            <a:spLocks noChangeArrowheads="1"/>
          </p:cNvSpPr>
          <p:nvPr/>
        </p:nvSpPr>
        <p:spPr bwMode="auto">
          <a:xfrm rot="16200000">
            <a:off x="3272631" y="3272631"/>
            <a:ext cx="236538" cy="838200"/>
          </a:xfrm>
          <a:prstGeom prst="curvedRightArrow">
            <a:avLst>
              <a:gd name="adj1" fmla="val 2100"/>
              <a:gd name="adj2" fmla="val 72972"/>
              <a:gd name="adj3" fmla="val 33333"/>
            </a:avLst>
          </a:prstGeom>
          <a:solidFill>
            <a:srgbClr val="CC0000"/>
          </a:solidFill>
          <a:ln w="9525">
            <a:solidFill>
              <a:srgbClr val="CC0000"/>
            </a:solidFill>
            <a:miter lim="800000"/>
            <a:headEnd/>
            <a:tailEnd/>
          </a:ln>
        </p:spPr>
        <p:txBody>
          <a:bodyPr wrap="none" anchor="ctr"/>
          <a:lstStyle/>
          <a:p>
            <a:endParaRPr lang="en-IN"/>
          </a:p>
        </p:txBody>
      </p:sp>
      <p:sp>
        <p:nvSpPr>
          <p:cNvPr id="5" name="Right Arrow 4"/>
          <p:cNvSpPr/>
          <p:nvPr/>
        </p:nvSpPr>
        <p:spPr>
          <a:xfrm>
            <a:off x="4953000" y="34290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uiExpand="1"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4600" y="3352800"/>
            <a:ext cx="327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Sample Problem </a:t>
            </a:r>
            <a:r>
              <a:rPr lang="en-US" sz="2000" dirty="0" smtClean="0"/>
              <a:t>(continued)</a:t>
            </a:r>
            <a:endParaRPr lang="en-US" sz="2000" dirty="0"/>
          </a:p>
        </p:txBody>
      </p:sp>
      <p:sp>
        <p:nvSpPr>
          <p:cNvPr id="3" name="Content Placeholder 2"/>
          <p:cNvSpPr>
            <a:spLocks noGrp="1"/>
          </p:cNvSpPr>
          <p:nvPr>
            <p:ph idx="1"/>
          </p:nvPr>
        </p:nvSpPr>
        <p:spPr/>
        <p:txBody>
          <a:bodyPr>
            <a:normAutofit fontScale="92500" lnSpcReduction="10000"/>
          </a:bodyPr>
          <a:lstStyle/>
          <a:p>
            <a:pPr marL="381000" indent="-381000"/>
            <a:r>
              <a:rPr lang="en-US" dirty="0" smtClean="0">
                <a:solidFill>
                  <a:schemeClr val="accent2">
                    <a:lumMod val="50000"/>
                  </a:schemeClr>
                </a:solidFill>
              </a:rPr>
              <a:t>The density unit is g/cm3, and the mass unit is kg.</a:t>
            </a:r>
          </a:p>
          <a:p>
            <a:pPr marL="381000" indent="-381000"/>
            <a:r>
              <a:rPr lang="en-US" dirty="0" smtClean="0">
                <a:solidFill>
                  <a:schemeClr val="accent2">
                    <a:lumMod val="50000"/>
                  </a:schemeClr>
                </a:solidFill>
              </a:rPr>
              <a:t>conversion factor: 1000 g = 1 kg</a:t>
            </a:r>
          </a:p>
          <a:p>
            <a:pPr marL="381000" indent="-381000"/>
            <a:r>
              <a:rPr lang="en-US" dirty="0" smtClean="0">
                <a:solidFill>
                  <a:schemeClr val="accent2">
                    <a:lumMod val="50000"/>
                  </a:schemeClr>
                </a:solidFill>
              </a:rPr>
              <a:t>Rearrange the density equation to solve for volume.</a:t>
            </a:r>
          </a:p>
          <a:p>
            <a:pPr marL="381000" indent="-381000"/>
            <a:endParaRPr lang="en-US" dirty="0" smtClean="0">
              <a:solidFill>
                <a:schemeClr val="accent2">
                  <a:lumMod val="50000"/>
                </a:schemeClr>
              </a:solidFill>
            </a:endParaRPr>
          </a:p>
          <a:p>
            <a:pPr marL="381000" indent="-381000"/>
            <a:endParaRPr lang="en-US" dirty="0" smtClean="0">
              <a:solidFill>
                <a:schemeClr val="accent2">
                  <a:lumMod val="50000"/>
                </a:schemeClr>
              </a:solidFill>
            </a:endParaRPr>
          </a:p>
          <a:p>
            <a:pPr marL="381000" indent="-381000"/>
            <a:endParaRPr lang="en-US" dirty="0" smtClean="0">
              <a:solidFill>
                <a:schemeClr val="accent2">
                  <a:lumMod val="50000"/>
                </a:schemeClr>
              </a:solidFill>
            </a:endParaRPr>
          </a:p>
          <a:p>
            <a:pPr marL="381000" indent="-381000"/>
            <a:r>
              <a:rPr lang="en-US" dirty="0" smtClean="0">
                <a:solidFill>
                  <a:schemeClr val="accent2">
                    <a:lumMod val="50000"/>
                  </a:schemeClr>
                </a:solidFill>
              </a:rPr>
              <a:t>Mass      3.057 kg  x </a:t>
            </a:r>
            <a:r>
              <a:rPr lang="en-US" u="sng" dirty="0" smtClean="0">
                <a:solidFill>
                  <a:schemeClr val="accent2">
                    <a:lumMod val="50000"/>
                  </a:schemeClr>
                </a:solidFill>
              </a:rPr>
              <a:t>1000 </a:t>
            </a:r>
            <a:r>
              <a:rPr lang="en-US" dirty="0" smtClean="0">
                <a:solidFill>
                  <a:schemeClr val="accent2">
                    <a:lumMod val="50000"/>
                  </a:schemeClr>
                </a:solidFill>
              </a:rPr>
              <a:t>g  = 3057 g</a:t>
            </a:r>
            <a:br>
              <a:rPr lang="en-US" dirty="0" smtClean="0">
                <a:solidFill>
                  <a:schemeClr val="accent2">
                    <a:lumMod val="50000"/>
                  </a:schemeClr>
                </a:solidFill>
              </a:rPr>
            </a:br>
            <a:r>
              <a:rPr lang="en-US" dirty="0" smtClean="0">
                <a:solidFill>
                  <a:schemeClr val="accent2">
                    <a:lumMod val="50000"/>
                  </a:schemeClr>
                </a:solidFill>
              </a:rPr>
              <a:t>                                     1 kg</a:t>
            </a:r>
          </a:p>
          <a:p>
            <a:r>
              <a:rPr lang="en-US" dirty="0" smtClean="0">
                <a:solidFill>
                  <a:schemeClr val="accent2">
                    <a:lumMod val="50000"/>
                  </a:schemeClr>
                </a:solidFill>
              </a:rPr>
              <a:t>2.70 g/cm</a:t>
            </a:r>
            <a:r>
              <a:rPr lang="en-US" baseline="30000" dirty="0" smtClean="0">
                <a:solidFill>
                  <a:schemeClr val="accent2">
                    <a:lumMod val="50000"/>
                  </a:schemeClr>
                </a:solidFill>
              </a:rPr>
              <a:t>3</a:t>
            </a:r>
            <a:r>
              <a:rPr lang="en-US" dirty="0" smtClean="0">
                <a:solidFill>
                  <a:schemeClr val="accent2">
                    <a:lumMod val="50000"/>
                  </a:schemeClr>
                </a:solidFill>
              </a:rPr>
              <a:t> = </a:t>
            </a:r>
            <a:r>
              <a:rPr lang="en-US" u="sng" dirty="0" smtClean="0">
                <a:solidFill>
                  <a:schemeClr val="accent2">
                    <a:lumMod val="50000"/>
                  </a:schemeClr>
                </a:solidFill>
              </a:rPr>
              <a:t>3057 g</a:t>
            </a:r>
            <a:r>
              <a:rPr lang="en-US" dirty="0" smtClean="0">
                <a:solidFill>
                  <a:schemeClr val="accent2">
                    <a:lumMod val="50000"/>
                  </a:schemeClr>
                </a:solidFill>
              </a:rPr>
              <a:t/>
            </a:r>
            <a:br>
              <a:rPr lang="en-US" dirty="0" smtClean="0">
                <a:solidFill>
                  <a:schemeClr val="accent2">
                    <a:lumMod val="50000"/>
                  </a:schemeClr>
                </a:solidFill>
              </a:rPr>
            </a:br>
            <a:r>
              <a:rPr lang="en-US" dirty="0" smtClean="0">
                <a:solidFill>
                  <a:schemeClr val="accent2">
                    <a:lumMod val="50000"/>
                  </a:schemeClr>
                </a:solidFill>
              </a:rPr>
              <a:t>                           </a:t>
            </a:r>
            <a:r>
              <a:rPr lang="en-US" b="1" dirty="0" smtClean="0">
                <a:solidFill>
                  <a:schemeClr val="accent2">
                    <a:lumMod val="50000"/>
                  </a:schemeClr>
                </a:solidFill>
              </a:rPr>
              <a:t>V</a:t>
            </a:r>
          </a:p>
          <a:p>
            <a:r>
              <a:rPr lang="en-US" b="1" dirty="0" smtClean="0">
                <a:solidFill>
                  <a:schemeClr val="accent2">
                    <a:lumMod val="50000"/>
                  </a:schemeClr>
                </a:solidFill>
              </a:rPr>
              <a:t>V = 1132.222 </a:t>
            </a:r>
            <a:r>
              <a:rPr lang="en-US" dirty="0" smtClean="0">
                <a:solidFill>
                  <a:schemeClr val="accent2">
                    <a:lumMod val="50000"/>
                  </a:schemeClr>
                </a:solidFill>
              </a:rPr>
              <a:t>cm</a:t>
            </a:r>
            <a:r>
              <a:rPr lang="en-US" baseline="30000" dirty="0" smtClean="0">
                <a:solidFill>
                  <a:schemeClr val="accent2">
                    <a:lumMod val="50000"/>
                  </a:schemeClr>
                </a:solidFill>
              </a:rPr>
              <a:t>3</a:t>
            </a:r>
            <a:endParaRPr lang="en-US" b="1" dirty="0"/>
          </a:p>
        </p:txBody>
      </p:sp>
      <p:graphicFrame>
        <p:nvGraphicFramePr>
          <p:cNvPr id="4" name="Object 7"/>
          <p:cNvGraphicFramePr>
            <a:graphicFrameLocks noChangeAspect="1"/>
          </p:cNvGraphicFramePr>
          <p:nvPr/>
        </p:nvGraphicFramePr>
        <p:xfrm>
          <a:off x="2590800" y="3429000"/>
          <a:ext cx="3135313" cy="809625"/>
        </p:xfrm>
        <a:graphic>
          <a:graphicData uri="http://schemas.openxmlformats.org/presentationml/2006/ole">
            <p:oleObj spid="_x0000_s37895" name="Equation" r:id="rId3" imgW="1511300" imgH="393700" progId="">
              <p:embed/>
            </p:oleObj>
          </a:graphicData>
        </a:graphic>
      </p:graphicFrame>
      <p:sp>
        <p:nvSpPr>
          <p:cNvPr id="7" name="Rectangle 6"/>
          <p:cNvSpPr/>
          <p:nvPr/>
        </p:nvSpPr>
        <p:spPr>
          <a:xfrm>
            <a:off x="5105400" y="5638800"/>
            <a:ext cx="2809047" cy="781752"/>
          </a:xfrm>
          <a:prstGeom prst="rect">
            <a:avLst/>
          </a:prstGeom>
        </p:spPr>
        <p:txBody>
          <a:bodyPr wrap="square">
            <a:spAutoFit/>
          </a:bodyPr>
          <a:lstStyle/>
          <a:p>
            <a:pPr marL="381000" indent="-381000" algn="ctr" eaLnBrk="0" hangingPunct="0">
              <a:lnSpc>
                <a:spcPct val="160000"/>
              </a:lnSpc>
              <a:buFontTx/>
              <a:buNone/>
              <a:tabLst>
                <a:tab pos="6057900" algn="l"/>
              </a:tabLst>
            </a:pPr>
            <a:r>
              <a:rPr lang="en-US" sz="2800" i="1" dirty="0" smtClean="0">
                <a:solidFill>
                  <a:schemeClr val="accent2">
                    <a:lumMod val="50000"/>
                  </a:schemeClr>
                </a:solidFill>
              </a:rPr>
              <a:t>V </a:t>
            </a:r>
            <a:r>
              <a:rPr lang="en-US" sz="2800" dirty="0" smtClean="0">
                <a:solidFill>
                  <a:schemeClr val="accent2">
                    <a:lumMod val="50000"/>
                  </a:schemeClr>
                </a:solidFill>
              </a:rPr>
              <a:t>= 1.13 × 10</a:t>
            </a:r>
            <a:r>
              <a:rPr lang="en-US" sz="2800" baseline="30000" dirty="0" smtClean="0">
                <a:solidFill>
                  <a:schemeClr val="accent2">
                    <a:lumMod val="50000"/>
                  </a:schemeClr>
                </a:solidFill>
              </a:rPr>
              <a:t>3</a:t>
            </a:r>
            <a:r>
              <a:rPr lang="en-US" sz="2800" dirty="0" smtClean="0">
                <a:solidFill>
                  <a:schemeClr val="accent2">
                    <a:lumMod val="50000"/>
                  </a:schemeClr>
                </a:solidFill>
              </a:rPr>
              <a:t> cm</a:t>
            </a:r>
            <a:r>
              <a:rPr lang="en-US" sz="2800" baseline="30000" dirty="0" smtClean="0">
                <a:solidFill>
                  <a:schemeClr val="accent2">
                    <a:lumMod val="50000"/>
                  </a:schemeClr>
                </a:solidFill>
              </a:rPr>
              <a:t>3</a:t>
            </a:r>
            <a:endParaRPr lang="en-US" sz="28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Do????</a:t>
            </a:r>
            <a:endParaRPr lang="en-US" dirty="0"/>
          </a:p>
        </p:txBody>
      </p:sp>
      <p:sp>
        <p:nvSpPr>
          <p:cNvPr id="3" name="Content Placeholder 2"/>
          <p:cNvSpPr>
            <a:spLocks noGrp="1"/>
          </p:cNvSpPr>
          <p:nvPr>
            <p:ph idx="1"/>
          </p:nvPr>
        </p:nvSpPr>
        <p:spPr/>
        <p:txBody>
          <a:bodyPr>
            <a:normAutofit fontScale="92500" lnSpcReduction="10000"/>
          </a:bodyPr>
          <a:lstStyle/>
          <a:p>
            <a:pPr marL="228600" indent="-228600" eaLnBrk="0" hangingPunct="0">
              <a:spcBef>
                <a:spcPct val="0"/>
              </a:spcBef>
              <a:buSzTx/>
            </a:pPr>
            <a:r>
              <a:rPr lang="en-US" sz="2800" b="1" dirty="0" smtClean="0">
                <a:solidFill>
                  <a:srgbClr val="7030A0"/>
                </a:solidFill>
              </a:rPr>
              <a:t>Distinguish</a:t>
            </a:r>
            <a:r>
              <a:rPr lang="en-US" sz="2800" dirty="0" smtClean="0">
                <a:solidFill>
                  <a:schemeClr val="accent2">
                    <a:lumMod val="50000"/>
                  </a:schemeClr>
                </a:solidFill>
              </a:rPr>
              <a:t> between accuracy and precision.</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Determine</a:t>
            </a:r>
            <a:r>
              <a:rPr lang="en-US" sz="2800" dirty="0" smtClean="0">
                <a:solidFill>
                  <a:schemeClr val="accent2">
                    <a:lumMod val="50000"/>
                  </a:schemeClr>
                </a:solidFill>
              </a:rPr>
              <a:t> the number of significant figures in measurements.</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Perform</a:t>
            </a:r>
            <a:r>
              <a:rPr lang="en-US" sz="2800" dirty="0" smtClean="0">
                <a:solidFill>
                  <a:schemeClr val="accent2">
                    <a:lumMod val="50000"/>
                  </a:schemeClr>
                </a:solidFill>
              </a:rPr>
              <a:t> mathematical operations involving significant figures.</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Convert</a:t>
            </a:r>
            <a:r>
              <a:rPr lang="en-US" sz="2800" dirty="0" smtClean="0">
                <a:solidFill>
                  <a:schemeClr val="accent2">
                    <a:lumMod val="50000"/>
                  </a:schemeClr>
                </a:solidFill>
              </a:rPr>
              <a:t> measurements into scientific notation.</a:t>
            </a:r>
          </a:p>
          <a:p>
            <a:pPr marL="228600" indent="-228600" eaLnBrk="0" hangingPunct="0">
              <a:spcBef>
                <a:spcPct val="0"/>
              </a:spcBef>
              <a:buSzTx/>
            </a:pPr>
            <a:endParaRPr lang="en-US" sz="2800" dirty="0" smtClean="0">
              <a:solidFill>
                <a:schemeClr val="accent2">
                  <a:lumMod val="50000"/>
                </a:schemeClr>
              </a:solidFill>
            </a:endParaRPr>
          </a:p>
          <a:p>
            <a:pPr marL="228600" indent="-228600" eaLnBrk="0" hangingPunct="0">
              <a:spcBef>
                <a:spcPct val="0"/>
              </a:spcBef>
              <a:buSzTx/>
            </a:pPr>
            <a:r>
              <a:rPr lang="en-US" sz="2800" b="1" dirty="0" smtClean="0">
                <a:solidFill>
                  <a:srgbClr val="7030A0"/>
                </a:solidFill>
              </a:rPr>
              <a:t>Distinguish</a:t>
            </a:r>
            <a:r>
              <a:rPr lang="en-US" sz="2800" dirty="0" smtClean="0">
                <a:solidFill>
                  <a:schemeClr val="accent2">
                    <a:lumMod val="50000"/>
                  </a:schemeClr>
                </a:solidFill>
              </a:rPr>
              <a:t> between inversely and directly proportional relationships.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Measurement</a:t>
            </a:r>
            <a:endParaRPr lang="en-US" dirty="0"/>
          </a:p>
        </p:txBody>
      </p:sp>
      <p:sp>
        <p:nvSpPr>
          <p:cNvPr id="3" name="Content Placeholder 2"/>
          <p:cNvSpPr>
            <a:spLocks noGrp="1"/>
          </p:cNvSpPr>
          <p:nvPr>
            <p:ph idx="1"/>
          </p:nvPr>
        </p:nvSpPr>
        <p:spPr/>
        <p:txBody>
          <a:bodyPr/>
          <a:lstStyle/>
          <a:p>
            <a:r>
              <a:rPr lang="en-US" sz="2800" dirty="0" smtClean="0">
                <a:solidFill>
                  <a:schemeClr val="accent2">
                    <a:lumMod val="50000"/>
                  </a:schemeClr>
                </a:solidFill>
              </a:rPr>
              <a:t>Scientists all over the world have agreed on a single measurement system called Le </a:t>
            </a:r>
            <a:r>
              <a:rPr lang="en-US" sz="2800" dirty="0" err="1" smtClean="0">
                <a:solidFill>
                  <a:schemeClr val="accent2">
                    <a:lumMod val="50000"/>
                  </a:schemeClr>
                </a:solidFill>
              </a:rPr>
              <a:t>Système</a:t>
            </a:r>
            <a:r>
              <a:rPr lang="en-US" sz="2800" dirty="0" smtClean="0">
                <a:solidFill>
                  <a:schemeClr val="accent2">
                    <a:lumMod val="50000"/>
                  </a:schemeClr>
                </a:solidFill>
              </a:rPr>
              <a:t> International </a:t>
            </a:r>
            <a:r>
              <a:rPr lang="en-US" sz="2800" dirty="0" err="1" smtClean="0">
                <a:solidFill>
                  <a:schemeClr val="accent2">
                    <a:lumMod val="50000"/>
                  </a:schemeClr>
                </a:solidFill>
              </a:rPr>
              <a:t>d’Unités</a:t>
            </a:r>
            <a:r>
              <a:rPr lang="en-US" sz="2800" dirty="0" smtClean="0">
                <a:solidFill>
                  <a:schemeClr val="accent2">
                    <a:lumMod val="50000"/>
                  </a:schemeClr>
                </a:solidFill>
              </a:rPr>
              <a:t>, abbreviated </a:t>
            </a:r>
            <a:r>
              <a:rPr lang="en-US" sz="2800" b="1" dirty="0" smtClean="0">
                <a:solidFill>
                  <a:srgbClr val="7030A0"/>
                </a:solidFill>
              </a:rPr>
              <a:t>SI</a:t>
            </a:r>
            <a:r>
              <a:rPr lang="en-US" sz="2800" b="1" dirty="0" smtClean="0">
                <a:solidFill>
                  <a:schemeClr val="accent2">
                    <a:lumMod val="50000"/>
                  </a:schemeClr>
                </a:solidFill>
              </a:rPr>
              <a:t>.</a:t>
            </a:r>
          </a:p>
          <a:p>
            <a:r>
              <a:rPr lang="en-US" sz="2800" dirty="0" smtClean="0">
                <a:solidFill>
                  <a:schemeClr val="accent2">
                    <a:lumMod val="50000"/>
                  </a:schemeClr>
                </a:solidFill>
              </a:rPr>
              <a:t>SI has seven base units</a:t>
            </a:r>
          </a:p>
          <a:p>
            <a:pPr lvl="1"/>
            <a:r>
              <a:rPr lang="en-US" dirty="0" smtClean="0">
                <a:solidFill>
                  <a:schemeClr val="accent2">
                    <a:lumMod val="50000"/>
                  </a:schemeClr>
                </a:solidFill>
              </a:rPr>
              <a:t>most other units are derived from these seven</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Sample Problem… </a:t>
            </a:r>
            <a:br>
              <a:rPr lang="en-US" dirty="0" smtClean="0"/>
            </a:br>
            <a:r>
              <a:rPr lang="en-US" dirty="0" smtClean="0"/>
              <a:t>Putting it all together!</a:t>
            </a:r>
            <a:endParaRPr lang="en-US" dirty="0"/>
          </a:p>
        </p:txBody>
      </p:sp>
      <p:sp>
        <p:nvSpPr>
          <p:cNvPr id="3" name="Content Placeholder 2"/>
          <p:cNvSpPr>
            <a:spLocks noGrp="1"/>
          </p:cNvSpPr>
          <p:nvPr>
            <p:ph idx="1"/>
          </p:nvPr>
        </p:nvSpPr>
        <p:spPr>
          <a:xfrm>
            <a:off x="228600" y="1935480"/>
            <a:ext cx="8610600" cy="4389120"/>
          </a:xfrm>
        </p:spPr>
        <p:txBody>
          <a:bodyPr/>
          <a:lstStyle/>
          <a:p>
            <a:r>
              <a:rPr lang="en-US" dirty="0" smtClean="0">
                <a:solidFill>
                  <a:schemeClr val="accent2">
                    <a:lumMod val="50000"/>
                  </a:schemeClr>
                </a:solidFill>
              </a:rPr>
              <a:t>Calculate the volume of a sample of aluminum</a:t>
            </a:r>
            <a:br>
              <a:rPr lang="en-US" dirty="0" smtClean="0">
                <a:solidFill>
                  <a:schemeClr val="accent2">
                    <a:lumMod val="50000"/>
                  </a:schemeClr>
                </a:solidFill>
              </a:rPr>
            </a:br>
            <a:r>
              <a:rPr lang="en-US" dirty="0" smtClean="0">
                <a:solidFill>
                  <a:schemeClr val="accent2">
                    <a:lumMod val="50000"/>
                  </a:schemeClr>
                </a:solidFill>
              </a:rPr>
              <a:t>that has a mass of 3.057 kg. The density of </a:t>
            </a:r>
            <a:br>
              <a:rPr lang="en-US" dirty="0" smtClean="0">
                <a:solidFill>
                  <a:schemeClr val="accent2">
                    <a:lumMod val="50000"/>
                  </a:schemeClr>
                </a:solidFill>
              </a:rPr>
            </a:br>
            <a:r>
              <a:rPr lang="en-US" dirty="0" smtClean="0">
                <a:solidFill>
                  <a:schemeClr val="accent2">
                    <a:lumMod val="50000"/>
                  </a:schemeClr>
                </a:solidFill>
              </a:rPr>
              <a:t>aluminum is 2.70 g/cm3.</a:t>
            </a:r>
          </a:p>
          <a:p>
            <a:pPr marL="381000" indent="-381000"/>
            <a:r>
              <a:rPr lang="en-US" u="sng" dirty="0" smtClean="0">
                <a:solidFill>
                  <a:schemeClr val="accent2">
                    <a:lumMod val="50000"/>
                  </a:schemeClr>
                </a:solidFill>
              </a:rPr>
              <a:t>Given:</a:t>
            </a:r>
            <a:r>
              <a:rPr lang="en-US" dirty="0" smtClean="0">
                <a:solidFill>
                  <a:schemeClr val="accent2">
                    <a:lumMod val="50000"/>
                  </a:schemeClr>
                </a:solidFill>
              </a:rPr>
              <a:t> </a:t>
            </a:r>
            <a:r>
              <a:rPr lang="en-US" dirty="0" smtClean="0">
                <a:solidFill>
                  <a:srgbClr val="7030A0"/>
                </a:solidFill>
              </a:rPr>
              <a:t>mass = 3.057 kg, density = 2.70 g/cm3 </a:t>
            </a:r>
          </a:p>
          <a:p>
            <a:pPr marL="381000" indent="-381000"/>
            <a:r>
              <a:rPr lang="en-US" u="sng" dirty="0" smtClean="0">
                <a:solidFill>
                  <a:schemeClr val="accent2">
                    <a:lumMod val="50000"/>
                  </a:schemeClr>
                </a:solidFill>
              </a:rPr>
              <a:t>Unknown:</a:t>
            </a:r>
            <a:r>
              <a:rPr lang="en-US" dirty="0" smtClean="0">
                <a:solidFill>
                  <a:schemeClr val="accent2">
                    <a:lumMod val="50000"/>
                  </a:schemeClr>
                </a:solidFill>
              </a:rPr>
              <a:t> </a:t>
            </a:r>
            <a:r>
              <a:rPr lang="en-US" dirty="0" smtClean="0">
                <a:solidFill>
                  <a:srgbClr val="7030A0"/>
                </a:solidFill>
              </a:rPr>
              <a:t>volume of aluminum</a:t>
            </a:r>
            <a:br>
              <a:rPr lang="en-US" dirty="0" smtClean="0">
                <a:solidFill>
                  <a:srgbClr val="7030A0"/>
                </a:solidFill>
              </a:rPr>
            </a:br>
            <a:endParaRPr lang="en-US" dirty="0" smtClean="0">
              <a:solidFill>
                <a:srgbClr val="7030A0"/>
              </a:solidFill>
            </a:endParaRPr>
          </a:p>
          <a:p>
            <a:pPr marL="381000" indent="-381000"/>
            <a:r>
              <a:rPr lang="en-US" dirty="0" smtClean="0">
                <a:solidFill>
                  <a:srgbClr val="7030A0"/>
                </a:solidFill>
              </a:rPr>
              <a:t>WHAT do you need to do…..</a:t>
            </a:r>
            <a:br>
              <a:rPr lang="en-US" dirty="0" smtClean="0">
                <a:solidFill>
                  <a:srgbClr val="7030A0"/>
                </a:solidFill>
              </a:rPr>
            </a:br>
            <a:r>
              <a:rPr lang="en-US" dirty="0" smtClean="0">
                <a:solidFill>
                  <a:srgbClr val="7030A0"/>
                </a:solidFill>
              </a:rPr>
              <a:t>- mass units are different!!!</a:t>
            </a:r>
          </a:p>
          <a:p>
            <a:pPr marL="381000" indent="-381000">
              <a:buNone/>
            </a:pPr>
            <a:r>
              <a:rPr lang="en-US" dirty="0" smtClean="0">
                <a:solidFill>
                  <a:srgbClr val="7030A0"/>
                </a:solidFill>
              </a:rPr>
              <a:t>     - how can we use this information to solve for volume?!</a:t>
            </a:r>
          </a:p>
          <a:p>
            <a:endParaRPr lang="en-US" dirty="0" smtClean="0">
              <a:solidFill>
                <a:schemeClr val="accent2">
                  <a:lumMod val="50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wprechighacc"/>
          <p:cNvPicPr>
            <a:picLocks noChangeAspect="1" noChangeArrowheads="1"/>
          </p:cNvPicPr>
          <p:nvPr/>
        </p:nvPicPr>
        <p:blipFill>
          <a:blip r:embed="rId2" cstate="print"/>
          <a:srcRect/>
          <a:stretch>
            <a:fillRect/>
          </a:stretch>
        </p:blipFill>
        <p:spPr bwMode="auto">
          <a:xfrm>
            <a:off x="5554564" y="1828800"/>
            <a:ext cx="3452911" cy="4895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Accuracy</a:t>
            </a:r>
            <a:endParaRPr lang="en-US" dirty="0"/>
          </a:p>
        </p:txBody>
      </p:sp>
      <p:sp>
        <p:nvSpPr>
          <p:cNvPr id="3" name="Content Placeholder 2"/>
          <p:cNvSpPr>
            <a:spLocks noGrp="1"/>
          </p:cNvSpPr>
          <p:nvPr>
            <p:ph idx="1"/>
          </p:nvPr>
        </p:nvSpPr>
        <p:spPr/>
        <p:txBody>
          <a:bodyPr/>
          <a:lstStyle/>
          <a:p>
            <a:r>
              <a:rPr lang="en-US" sz="2800" b="1" dirty="0" smtClean="0">
                <a:solidFill>
                  <a:srgbClr val="7030A0"/>
                </a:solidFill>
              </a:rPr>
              <a:t>Accuracy</a:t>
            </a:r>
            <a:r>
              <a:rPr lang="en-US" sz="2800" dirty="0" smtClean="0">
                <a:solidFill>
                  <a:schemeClr val="accent1">
                    <a:lumMod val="50000"/>
                  </a:schemeClr>
                </a:solidFill>
              </a:rPr>
              <a:t> refers to the closeness </a:t>
            </a:r>
            <a:br>
              <a:rPr lang="en-US" sz="2800" dirty="0" smtClean="0">
                <a:solidFill>
                  <a:schemeClr val="accent1">
                    <a:lumMod val="50000"/>
                  </a:schemeClr>
                </a:solidFill>
              </a:rPr>
            </a:br>
            <a:r>
              <a:rPr lang="en-US" sz="2800" dirty="0" smtClean="0">
                <a:solidFill>
                  <a:schemeClr val="accent1">
                    <a:lumMod val="50000"/>
                  </a:schemeClr>
                </a:solidFill>
              </a:rPr>
              <a:t>of measurements to the correct or </a:t>
            </a:r>
            <a:br>
              <a:rPr lang="en-US" sz="2800" dirty="0" smtClean="0">
                <a:solidFill>
                  <a:schemeClr val="accent1">
                    <a:lumMod val="50000"/>
                  </a:schemeClr>
                </a:solidFill>
              </a:rPr>
            </a:br>
            <a:r>
              <a:rPr lang="en-US" sz="2800" dirty="0" smtClean="0">
                <a:solidFill>
                  <a:schemeClr val="accent1">
                    <a:lumMod val="50000"/>
                  </a:schemeClr>
                </a:solidFill>
              </a:rPr>
              <a:t>accepted value of the quantity </a:t>
            </a:r>
            <a:br>
              <a:rPr lang="en-US" sz="2800" dirty="0" smtClean="0">
                <a:solidFill>
                  <a:schemeClr val="accent1">
                    <a:lumMod val="50000"/>
                  </a:schemeClr>
                </a:solidFill>
              </a:rPr>
            </a:br>
            <a:r>
              <a:rPr lang="en-US" sz="2800" dirty="0" smtClean="0">
                <a:solidFill>
                  <a:schemeClr val="accent1">
                    <a:lumMod val="50000"/>
                  </a:schemeClr>
                </a:solidFill>
              </a:rPr>
              <a:t>measured.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ghacclowprec"/>
          <p:cNvPicPr>
            <a:picLocks noChangeAspect="1" noChangeArrowheads="1"/>
          </p:cNvPicPr>
          <p:nvPr/>
        </p:nvPicPr>
        <p:blipFill>
          <a:blip r:embed="rId2" cstate="print"/>
          <a:srcRect/>
          <a:stretch>
            <a:fillRect/>
          </a:stretch>
        </p:blipFill>
        <p:spPr bwMode="auto">
          <a:xfrm>
            <a:off x="5105400" y="1770850"/>
            <a:ext cx="3790950" cy="49188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Precision</a:t>
            </a:r>
            <a:endParaRPr lang="en-US" dirty="0"/>
          </a:p>
        </p:txBody>
      </p:sp>
      <p:sp>
        <p:nvSpPr>
          <p:cNvPr id="3" name="Content Placeholder 2"/>
          <p:cNvSpPr>
            <a:spLocks noGrp="1"/>
          </p:cNvSpPr>
          <p:nvPr>
            <p:ph idx="1"/>
          </p:nvPr>
        </p:nvSpPr>
        <p:spPr/>
        <p:txBody>
          <a:bodyPr/>
          <a:lstStyle/>
          <a:p>
            <a:r>
              <a:rPr lang="en-US" sz="2800" b="1" dirty="0" smtClean="0">
                <a:solidFill>
                  <a:srgbClr val="7030A0"/>
                </a:solidFill>
              </a:rPr>
              <a:t>Precision</a:t>
            </a:r>
            <a:r>
              <a:rPr lang="en-US" sz="2800" dirty="0" smtClean="0">
                <a:solidFill>
                  <a:schemeClr val="accent2">
                    <a:lumMod val="50000"/>
                  </a:schemeClr>
                </a:solidFill>
              </a:rPr>
              <a:t> refers to the </a:t>
            </a:r>
            <a:br>
              <a:rPr lang="en-US" sz="2800" dirty="0" smtClean="0">
                <a:solidFill>
                  <a:schemeClr val="accent2">
                    <a:lumMod val="50000"/>
                  </a:schemeClr>
                </a:solidFill>
              </a:rPr>
            </a:br>
            <a:r>
              <a:rPr lang="en-US" sz="2800" dirty="0" smtClean="0">
                <a:solidFill>
                  <a:schemeClr val="accent2">
                    <a:lumMod val="50000"/>
                  </a:schemeClr>
                </a:solidFill>
              </a:rPr>
              <a:t>closeness of a set of </a:t>
            </a:r>
            <a:br>
              <a:rPr lang="en-US" sz="2800" dirty="0" smtClean="0">
                <a:solidFill>
                  <a:schemeClr val="accent2">
                    <a:lumMod val="50000"/>
                  </a:schemeClr>
                </a:solidFill>
              </a:rPr>
            </a:br>
            <a:r>
              <a:rPr lang="en-US" sz="2800" dirty="0" smtClean="0">
                <a:solidFill>
                  <a:schemeClr val="accent2">
                    <a:lumMod val="50000"/>
                  </a:schemeClr>
                </a:solidFill>
              </a:rPr>
              <a:t>measurements of the same </a:t>
            </a:r>
            <a:br>
              <a:rPr lang="en-US" sz="2800" dirty="0" smtClean="0">
                <a:solidFill>
                  <a:schemeClr val="accent2">
                    <a:lumMod val="50000"/>
                  </a:schemeClr>
                </a:solidFill>
              </a:rPr>
            </a:br>
            <a:r>
              <a:rPr lang="en-US" sz="2800" dirty="0" smtClean="0">
                <a:solidFill>
                  <a:schemeClr val="accent2">
                    <a:lumMod val="50000"/>
                  </a:schemeClr>
                </a:solidFill>
              </a:rPr>
              <a:t>quantity made in the same way.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rmAutofit fontScale="90000"/>
          </a:bodyPr>
          <a:lstStyle/>
          <a:p>
            <a:pPr algn="ctr"/>
            <a:r>
              <a:rPr lang="en-US" dirty="0" smtClean="0"/>
              <a:t>Explain in terms of </a:t>
            </a:r>
            <a:br>
              <a:rPr lang="en-US" dirty="0" smtClean="0"/>
            </a:br>
            <a:r>
              <a:rPr lang="en-US" dirty="0" smtClean="0"/>
              <a:t>accuracy &amp; precision</a:t>
            </a:r>
            <a:endParaRPr lang="en-US" dirty="0"/>
          </a:p>
        </p:txBody>
      </p:sp>
      <p:graphicFrame>
        <p:nvGraphicFramePr>
          <p:cNvPr id="33794" name="Object 8"/>
          <p:cNvGraphicFramePr>
            <a:graphicFrameLocks noGrp="1" noChangeAspect="1"/>
          </p:cNvGraphicFramePr>
          <p:nvPr>
            <p:ph idx="1"/>
          </p:nvPr>
        </p:nvGraphicFramePr>
        <p:xfrm>
          <a:off x="122760" y="2209800"/>
          <a:ext cx="8828588" cy="3810000"/>
        </p:xfrm>
        <a:graphic>
          <a:graphicData uri="http://schemas.openxmlformats.org/presentationml/2006/ole">
            <p:oleObj spid="_x0000_s33798" name="Image" r:id="rId3" imgW="7607691" imgH="3283119" progId="">
              <p:embed/>
            </p:oleObj>
          </a:graphicData>
        </a:graphic>
      </p:graphicFrame>
      <p:sp>
        <p:nvSpPr>
          <p:cNvPr id="4" name="5-Point Star 3">
            <a:hlinkClick r:id="rId4"/>
          </p:cNvPr>
          <p:cNvSpPr/>
          <p:nvPr/>
        </p:nvSpPr>
        <p:spPr>
          <a:xfrm>
            <a:off x="7391400" y="685800"/>
            <a:ext cx="1143000" cy="1143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962400"/>
            <a:ext cx="7543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Percent Error</a:t>
            </a:r>
            <a:endParaRPr lang="en-US" dirty="0"/>
          </a:p>
        </p:txBody>
      </p:sp>
      <p:sp>
        <p:nvSpPr>
          <p:cNvPr id="3" name="Content Placeholder 2"/>
          <p:cNvSpPr>
            <a:spLocks noGrp="1"/>
          </p:cNvSpPr>
          <p:nvPr>
            <p:ph idx="1"/>
          </p:nvPr>
        </p:nvSpPr>
        <p:spPr/>
        <p:txBody>
          <a:bodyPr/>
          <a:lstStyle/>
          <a:p>
            <a:r>
              <a:rPr lang="en-US" sz="2800" b="1" dirty="0" smtClean="0">
                <a:solidFill>
                  <a:srgbClr val="7030A0"/>
                </a:solidFill>
              </a:rPr>
              <a:t>Percentage error</a:t>
            </a:r>
            <a:r>
              <a:rPr lang="en-US" sz="2800" dirty="0" smtClean="0">
                <a:solidFill>
                  <a:srgbClr val="7030A0"/>
                </a:solidFill>
              </a:rPr>
              <a:t> </a:t>
            </a:r>
            <a:r>
              <a:rPr lang="en-US" sz="2800" dirty="0" smtClean="0">
                <a:solidFill>
                  <a:schemeClr val="accent2">
                    <a:lumMod val="50000"/>
                  </a:schemeClr>
                </a:solidFill>
              </a:rPr>
              <a:t>is calculated by subtracting the accepted value from the experimental value, dividing the difference by the accepted value, and then multiplying by 100.</a:t>
            </a:r>
          </a:p>
          <a:p>
            <a:endParaRPr lang="en-US" dirty="0"/>
          </a:p>
        </p:txBody>
      </p:sp>
      <p:graphicFrame>
        <p:nvGraphicFramePr>
          <p:cNvPr id="2334725" name="Object 5"/>
          <p:cNvGraphicFramePr>
            <a:graphicFrameLocks noChangeAspect="1"/>
          </p:cNvGraphicFramePr>
          <p:nvPr/>
        </p:nvGraphicFramePr>
        <p:xfrm>
          <a:off x="838200" y="3962400"/>
          <a:ext cx="7467600" cy="969963"/>
        </p:xfrm>
        <a:graphic>
          <a:graphicData uri="http://schemas.openxmlformats.org/presentationml/2006/ole">
            <p:oleObj spid="_x0000_s34822" name="Equation" r:id="rId3" imgW="3594100" imgH="4699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4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0" y="4191000"/>
            <a:ext cx="754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5562600"/>
            <a:ext cx="6781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idx="1"/>
          </p:nvPr>
        </p:nvSpPr>
        <p:spPr/>
        <p:txBody>
          <a:bodyPr/>
          <a:lstStyle/>
          <a:p>
            <a:r>
              <a:rPr lang="en-US" dirty="0" smtClean="0">
                <a:solidFill>
                  <a:schemeClr val="accent2">
                    <a:lumMod val="50000"/>
                  </a:schemeClr>
                </a:solidFill>
              </a:rPr>
              <a:t>A student measures the mass and volume of a substance and calculates its density as 1.40 g/</a:t>
            </a:r>
            <a:r>
              <a:rPr lang="en-US" dirty="0" err="1" smtClean="0">
                <a:solidFill>
                  <a:schemeClr val="accent2">
                    <a:lumMod val="50000"/>
                  </a:schemeClr>
                </a:solidFill>
              </a:rPr>
              <a:t>mL.</a:t>
            </a:r>
            <a:r>
              <a:rPr lang="en-US" dirty="0" smtClean="0">
                <a:solidFill>
                  <a:schemeClr val="accent2">
                    <a:lumMod val="50000"/>
                  </a:schemeClr>
                </a:solidFill>
              </a:rPr>
              <a:t> The correct, or accepted, value of the density is 1.30 g/</a:t>
            </a:r>
            <a:r>
              <a:rPr lang="en-US" dirty="0" err="1" smtClean="0">
                <a:solidFill>
                  <a:schemeClr val="accent2">
                    <a:lumMod val="50000"/>
                  </a:schemeClr>
                </a:solidFill>
              </a:rPr>
              <a:t>mL.</a:t>
            </a:r>
            <a:r>
              <a:rPr lang="en-US" dirty="0" smtClean="0">
                <a:solidFill>
                  <a:schemeClr val="accent2">
                    <a:lumMod val="50000"/>
                  </a:schemeClr>
                </a:solidFill>
              </a:rPr>
              <a:t> What is the percentage error of the student’s measurement?</a:t>
            </a:r>
          </a:p>
          <a:p>
            <a:endParaRPr lang="en-US" dirty="0"/>
          </a:p>
        </p:txBody>
      </p:sp>
      <p:graphicFrame>
        <p:nvGraphicFramePr>
          <p:cNvPr id="4" name="Object 7"/>
          <p:cNvGraphicFramePr>
            <a:graphicFrameLocks noChangeAspect="1"/>
          </p:cNvGraphicFramePr>
          <p:nvPr/>
        </p:nvGraphicFramePr>
        <p:xfrm>
          <a:off x="1219200" y="5638800"/>
          <a:ext cx="6494462" cy="941387"/>
        </p:xfrm>
        <a:graphic>
          <a:graphicData uri="http://schemas.openxmlformats.org/presentationml/2006/ole">
            <p:oleObj spid="_x0000_s35850" name="Equation" r:id="rId3" imgW="2895600" imgH="419100" progId="">
              <p:embed/>
            </p:oleObj>
          </a:graphicData>
        </a:graphic>
      </p:graphicFrame>
      <p:graphicFrame>
        <p:nvGraphicFramePr>
          <p:cNvPr id="2334725" name="Object 5"/>
          <p:cNvGraphicFramePr>
            <a:graphicFrameLocks noChangeAspect="1"/>
          </p:cNvGraphicFramePr>
          <p:nvPr/>
        </p:nvGraphicFramePr>
        <p:xfrm>
          <a:off x="838200" y="4191000"/>
          <a:ext cx="7467600" cy="969963"/>
        </p:xfrm>
        <a:graphic>
          <a:graphicData uri="http://schemas.openxmlformats.org/presentationml/2006/ole">
            <p:oleObj spid="_x0000_s35851" name="Equation" r:id="rId4" imgW="3594100" imgH="4699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pPr algn="ctr"/>
            <a:r>
              <a:rPr lang="en-US" dirty="0" smtClean="0"/>
              <a:t>Directly Proportional </a:t>
            </a:r>
            <a:br>
              <a:rPr lang="en-US" dirty="0" smtClean="0"/>
            </a:br>
            <a:r>
              <a:rPr lang="en-US" sz="2200" dirty="0" smtClean="0"/>
              <a:t>&amp; </a:t>
            </a:r>
            <a:r>
              <a:rPr lang="en-US" dirty="0" smtClean="0"/>
              <a:t/>
            </a:r>
            <a:br>
              <a:rPr lang="en-US" dirty="0" smtClean="0"/>
            </a:br>
            <a:r>
              <a:rPr lang="en-US" dirty="0" smtClean="0"/>
              <a:t>Inversely Proportional</a:t>
            </a:r>
            <a:endParaRPr lang="en-US" dirty="0"/>
          </a:p>
        </p:txBody>
      </p:sp>
      <p:sp>
        <p:nvSpPr>
          <p:cNvPr id="3" name="Content Placeholder 2"/>
          <p:cNvSpPr>
            <a:spLocks noGrp="1"/>
          </p:cNvSpPr>
          <p:nvPr>
            <p:ph idx="1"/>
          </p:nvPr>
        </p:nvSpPr>
        <p:spPr>
          <a:xfrm>
            <a:off x="457200" y="2362200"/>
            <a:ext cx="8229600" cy="3962400"/>
          </a:xfrm>
        </p:spPr>
        <p:txBody>
          <a:bodyPr/>
          <a:lstStyle/>
          <a:p>
            <a:r>
              <a:rPr lang="en-US" sz="2800" dirty="0" smtClean="0">
                <a:solidFill>
                  <a:schemeClr val="accent2">
                    <a:lumMod val="50000"/>
                  </a:schemeClr>
                </a:solidFill>
              </a:rPr>
              <a:t>Two quantities are </a:t>
            </a:r>
            <a:r>
              <a:rPr lang="en-US" sz="2800" b="1" dirty="0" smtClean="0">
                <a:solidFill>
                  <a:schemeClr val="accent2">
                    <a:lumMod val="50000"/>
                  </a:schemeClr>
                </a:solidFill>
              </a:rPr>
              <a:t>directly proportional</a:t>
            </a:r>
            <a:r>
              <a:rPr lang="en-US" sz="2800" dirty="0" smtClean="0">
                <a:solidFill>
                  <a:schemeClr val="accent2">
                    <a:lumMod val="50000"/>
                  </a:schemeClr>
                </a:solidFill>
              </a:rPr>
              <a:t> to each other if dividing one by the other gives a constant value</a:t>
            </a:r>
            <a:br>
              <a:rPr lang="en-US" sz="2800" dirty="0" smtClean="0">
                <a:solidFill>
                  <a:schemeClr val="accent2">
                    <a:lumMod val="50000"/>
                  </a:schemeClr>
                </a:solidFill>
              </a:rPr>
            </a:br>
            <a:endParaRPr lang="en-US" sz="2800" dirty="0" smtClean="0">
              <a:solidFill>
                <a:schemeClr val="accent2">
                  <a:lumMod val="50000"/>
                </a:schemeClr>
              </a:solidFill>
            </a:endParaRPr>
          </a:p>
          <a:p>
            <a:r>
              <a:rPr lang="en-US" sz="2800" dirty="0" smtClean="0">
                <a:solidFill>
                  <a:schemeClr val="accent2">
                    <a:lumMod val="50000"/>
                  </a:schemeClr>
                </a:solidFill>
              </a:rPr>
              <a:t>Two quantities are </a:t>
            </a:r>
            <a:r>
              <a:rPr lang="en-US" sz="2800" b="1" dirty="0" smtClean="0">
                <a:solidFill>
                  <a:schemeClr val="accent2">
                    <a:lumMod val="50000"/>
                  </a:schemeClr>
                </a:solidFill>
              </a:rPr>
              <a:t>inversely proportional</a:t>
            </a:r>
            <a:r>
              <a:rPr lang="en-US" sz="2800" dirty="0" smtClean="0">
                <a:solidFill>
                  <a:schemeClr val="accent2">
                    <a:lumMod val="50000"/>
                  </a:schemeClr>
                </a:solidFill>
              </a:rPr>
              <a:t> to each other if their product is constant</a:t>
            </a:r>
            <a:endParaRPr lang="en-US"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or </a:t>
            </a:r>
            <a:br>
              <a:rPr lang="en-US" dirty="0" smtClean="0"/>
            </a:br>
            <a:r>
              <a:rPr lang="en-US" dirty="0" smtClean="0"/>
              <a:t>Inverse?</a:t>
            </a:r>
            <a:endParaRPr lang="en-US" dirty="0"/>
          </a:p>
        </p:txBody>
      </p:sp>
      <p:pic>
        <p:nvPicPr>
          <p:cNvPr id="64515" name="Picture 3"/>
          <p:cNvPicPr>
            <a:picLocks noGrp="1" noChangeAspect="1" noChangeArrowheads="1"/>
          </p:cNvPicPr>
          <p:nvPr>
            <p:ph idx="1"/>
          </p:nvPr>
        </p:nvPicPr>
        <p:blipFill>
          <a:blip r:embed="rId2"/>
          <a:srcRect/>
          <a:stretch>
            <a:fillRect/>
          </a:stretch>
        </p:blipFill>
        <p:spPr bwMode="auto">
          <a:xfrm>
            <a:off x="0" y="3429000"/>
            <a:ext cx="5376683" cy="3277714"/>
          </a:xfrm>
          <a:prstGeom prst="rect">
            <a:avLst/>
          </a:prstGeom>
          <a:noFill/>
        </p:spPr>
      </p:pic>
      <p:pic>
        <p:nvPicPr>
          <p:cNvPr id="64517" name="Picture 5"/>
          <p:cNvPicPr>
            <a:picLocks noChangeAspect="1" noChangeArrowheads="1"/>
          </p:cNvPicPr>
          <p:nvPr/>
        </p:nvPicPr>
        <p:blipFill>
          <a:blip r:embed="rId3"/>
          <a:srcRect/>
          <a:stretch>
            <a:fillRect/>
          </a:stretch>
        </p:blipFill>
        <p:spPr bwMode="auto">
          <a:xfrm>
            <a:off x="4648200" y="1219200"/>
            <a:ext cx="4267200" cy="3605213"/>
          </a:xfrm>
          <a:prstGeom prst="rect">
            <a:avLst/>
          </a:prstGeom>
          <a:noFill/>
        </p:spPr>
      </p:pic>
      <p:sp>
        <p:nvSpPr>
          <p:cNvPr id="7" name="TextBox 6"/>
          <p:cNvSpPr txBox="1"/>
          <p:nvPr/>
        </p:nvSpPr>
        <p:spPr>
          <a:xfrm>
            <a:off x="6172200" y="5562600"/>
            <a:ext cx="2362200" cy="369332"/>
          </a:xfrm>
          <a:prstGeom prst="rect">
            <a:avLst/>
          </a:prstGeom>
          <a:noFill/>
        </p:spPr>
        <p:txBody>
          <a:bodyPr wrap="square" rtlCol="0">
            <a:spAutoFit/>
          </a:bodyPr>
          <a:lstStyle/>
          <a:p>
            <a:r>
              <a:rPr lang="en-US" dirty="0" smtClean="0"/>
              <a:t>INVERSE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or </a:t>
            </a:r>
            <a:br>
              <a:rPr lang="en-US" dirty="0" smtClean="0"/>
            </a:br>
            <a:r>
              <a:rPr lang="en-US" dirty="0" smtClean="0"/>
              <a:t>Inverse?</a:t>
            </a:r>
            <a:endParaRPr lang="en-US" dirty="0"/>
          </a:p>
        </p:txBody>
      </p:sp>
      <p:sp>
        <p:nvSpPr>
          <p:cNvPr id="7" name="TextBox 6"/>
          <p:cNvSpPr txBox="1"/>
          <p:nvPr/>
        </p:nvSpPr>
        <p:spPr>
          <a:xfrm>
            <a:off x="6172200" y="5562600"/>
            <a:ext cx="2362200" cy="369332"/>
          </a:xfrm>
          <a:prstGeom prst="rect">
            <a:avLst/>
          </a:prstGeom>
          <a:noFill/>
        </p:spPr>
        <p:txBody>
          <a:bodyPr wrap="square" rtlCol="0">
            <a:spAutoFit/>
          </a:bodyPr>
          <a:lstStyle/>
          <a:p>
            <a:r>
              <a:rPr lang="en-US" dirty="0" smtClean="0"/>
              <a:t>DIRECT</a:t>
            </a:r>
            <a:endParaRPr lang="en-US" dirty="0"/>
          </a:p>
        </p:txBody>
      </p:sp>
      <p:pic>
        <p:nvPicPr>
          <p:cNvPr id="65539" name="Picture 3"/>
          <p:cNvPicPr>
            <a:picLocks noGrp="1" noChangeAspect="1" noChangeArrowheads="1"/>
          </p:cNvPicPr>
          <p:nvPr>
            <p:ph idx="1"/>
          </p:nvPr>
        </p:nvPicPr>
        <p:blipFill>
          <a:blip r:embed="rId2"/>
          <a:srcRect/>
          <a:stretch>
            <a:fillRect/>
          </a:stretch>
        </p:blipFill>
        <p:spPr bwMode="auto">
          <a:xfrm>
            <a:off x="0" y="3433565"/>
            <a:ext cx="4882906" cy="3424435"/>
          </a:xfrm>
          <a:prstGeom prst="rect">
            <a:avLst/>
          </a:prstGeom>
          <a:noFill/>
        </p:spPr>
      </p:pic>
      <p:pic>
        <p:nvPicPr>
          <p:cNvPr id="65541" name="Picture 5"/>
          <p:cNvPicPr>
            <a:picLocks noChangeAspect="1" noChangeArrowheads="1"/>
          </p:cNvPicPr>
          <p:nvPr/>
        </p:nvPicPr>
        <p:blipFill>
          <a:blip r:embed="rId3"/>
          <a:srcRect/>
          <a:stretch>
            <a:fillRect/>
          </a:stretch>
        </p:blipFill>
        <p:spPr bwMode="auto">
          <a:xfrm>
            <a:off x="4724400" y="685800"/>
            <a:ext cx="4114800" cy="3306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Base Units</a:t>
            </a:r>
            <a:endParaRPr lang="en-US" dirty="0"/>
          </a:p>
        </p:txBody>
      </p:sp>
      <p:pic>
        <p:nvPicPr>
          <p:cNvPr id="4" name="Picture 10" descr="Untitled-11 copy"/>
          <p:cNvPicPr>
            <a:picLocks noGrp="1" noChangeAspect="1" noChangeArrowheads="1"/>
          </p:cNvPicPr>
          <p:nvPr>
            <p:ph idx="1"/>
          </p:nvPr>
        </p:nvPicPr>
        <p:blipFill rotWithShape="1">
          <a:blip r:embed="rId2" cstate="print"/>
          <a:srcRect b="39933"/>
          <a:stretch/>
        </p:blipFill>
        <p:spPr bwMode="auto">
          <a:xfrm>
            <a:off x="686065" y="2286000"/>
            <a:ext cx="7771870" cy="3551237"/>
          </a:xfrm>
          <a:prstGeom prst="rect">
            <a:avLst/>
          </a:prstGeom>
          <a:noFill/>
          <a:ln w="28575">
            <a:solidFill>
              <a:srgbClr val="00FFFF"/>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r>
              <a:rPr lang="en-US" smtClean="0"/>
              <a:t>The METRIC System</a:t>
            </a:r>
          </a:p>
        </p:txBody>
      </p:sp>
      <p:sp>
        <p:nvSpPr>
          <p:cNvPr id="20483" name="Subtitle 2"/>
          <p:cNvSpPr>
            <a:spLocks noGrp="1"/>
          </p:cNvSpPr>
          <p:nvPr>
            <p:ph type="subTitle" idx="1"/>
          </p:nvPr>
        </p:nvSpPr>
        <p:spPr/>
        <p:txBody>
          <a:bodyPr/>
          <a:lstStyle/>
          <a:p>
            <a:r>
              <a:rPr lang="en-US" smtClean="0"/>
              <a:t>This is the system we will be using throughout Chemistry!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304800" y="228600"/>
            <a:ext cx="86106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1" name="Text Box 5"/>
          <p:cNvSpPr txBox="1">
            <a:spLocks noChangeArrowheads="1"/>
          </p:cNvSpPr>
          <p:nvPr/>
        </p:nvSpPr>
        <p:spPr bwMode="auto">
          <a:xfrm>
            <a:off x="3276600" y="304800"/>
            <a:ext cx="2527300" cy="466725"/>
          </a:xfrm>
          <a:prstGeom prst="rect">
            <a:avLst/>
          </a:prstGeom>
          <a:noFill/>
          <a:ln w="9525">
            <a:solidFill>
              <a:schemeClr val="bg1"/>
            </a:solidFill>
            <a:miter lim="800000"/>
            <a:headEnd/>
            <a:tailEnd/>
          </a:ln>
        </p:spPr>
        <p:txBody>
          <a:bodyPr wrap="none">
            <a:spAutoFit/>
          </a:bodyPr>
          <a:lstStyle/>
          <a:p>
            <a:r>
              <a:rPr lang="en-US">
                <a:solidFill>
                  <a:schemeClr val="bg1"/>
                </a:solidFill>
              </a:rPr>
              <a:t>The Metric System</a:t>
            </a:r>
          </a:p>
        </p:txBody>
      </p:sp>
      <p:sp>
        <p:nvSpPr>
          <p:cNvPr id="39942" name="Line 6"/>
          <p:cNvSpPr>
            <a:spLocks noChangeShapeType="1"/>
          </p:cNvSpPr>
          <p:nvPr/>
        </p:nvSpPr>
        <p:spPr bwMode="auto">
          <a:xfrm>
            <a:off x="381000" y="1066800"/>
            <a:ext cx="8458200" cy="0"/>
          </a:xfrm>
          <a:prstGeom prst="line">
            <a:avLst/>
          </a:prstGeom>
          <a:noFill/>
          <a:ln w="9525">
            <a:solidFill>
              <a:schemeClr val="bg1"/>
            </a:solidFill>
            <a:round/>
            <a:headEnd/>
            <a:tailEnd/>
          </a:ln>
        </p:spPr>
        <p:txBody>
          <a:bodyPr/>
          <a:lstStyle/>
          <a:p>
            <a:endParaRPr lang="en-US"/>
          </a:p>
        </p:txBody>
      </p:sp>
      <p:sp>
        <p:nvSpPr>
          <p:cNvPr id="39943" name="Line 7"/>
          <p:cNvSpPr>
            <a:spLocks noChangeShapeType="1"/>
          </p:cNvSpPr>
          <p:nvPr/>
        </p:nvSpPr>
        <p:spPr bwMode="auto">
          <a:xfrm>
            <a:off x="381000" y="1816100"/>
            <a:ext cx="8458200" cy="0"/>
          </a:xfrm>
          <a:prstGeom prst="line">
            <a:avLst/>
          </a:prstGeom>
          <a:noFill/>
          <a:ln w="9525">
            <a:solidFill>
              <a:schemeClr val="bg1"/>
            </a:solidFill>
            <a:round/>
            <a:headEnd/>
            <a:tailEnd/>
          </a:ln>
        </p:spPr>
        <p:txBody>
          <a:bodyPr/>
          <a:lstStyle/>
          <a:p>
            <a:endParaRPr lang="en-US"/>
          </a:p>
        </p:txBody>
      </p:sp>
      <p:sp>
        <p:nvSpPr>
          <p:cNvPr id="39946" name="Line 10"/>
          <p:cNvSpPr>
            <a:spLocks noChangeShapeType="1"/>
          </p:cNvSpPr>
          <p:nvPr/>
        </p:nvSpPr>
        <p:spPr bwMode="auto">
          <a:xfrm>
            <a:off x="381000" y="2590800"/>
            <a:ext cx="8458200" cy="0"/>
          </a:xfrm>
          <a:prstGeom prst="line">
            <a:avLst/>
          </a:prstGeom>
          <a:noFill/>
          <a:ln w="9525">
            <a:solidFill>
              <a:schemeClr val="bg1"/>
            </a:solidFill>
            <a:round/>
            <a:headEnd/>
            <a:tailEnd/>
          </a:ln>
        </p:spPr>
        <p:txBody>
          <a:bodyPr/>
          <a:lstStyle/>
          <a:p>
            <a:endParaRPr lang="en-US"/>
          </a:p>
        </p:txBody>
      </p:sp>
      <p:sp>
        <p:nvSpPr>
          <p:cNvPr id="39947" name="Line 11"/>
          <p:cNvSpPr>
            <a:spLocks noChangeShapeType="1"/>
          </p:cNvSpPr>
          <p:nvPr/>
        </p:nvSpPr>
        <p:spPr bwMode="auto">
          <a:xfrm>
            <a:off x="381000" y="3365500"/>
            <a:ext cx="8458200" cy="0"/>
          </a:xfrm>
          <a:prstGeom prst="line">
            <a:avLst/>
          </a:prstGeom>
          <a:noFill/>
          <a:ln w="9525">
            <a:solidFill>
              <a:schemeClr val="bg1"/>
            </a:solidFill>
            <a:round/>
            <a:headEnd/>
            <a:tailEnd/>
          </a:ln>
        </p:spPr>
        <p:txBody>
          <a:bodyPr/>
          <a:lstStyle/>
          <a:p>
            <a:endParaRPr lang="en-US"/>
          </a:p>
        </p:txBody>
      </p:sp>
      <p:sp>
        <p:nvSpPr>
          <p:cNvPr id="39948" name="Line 12"/>
          <p:cNvSpPr>
            <a:spLocks noChangeShapeType="1"/>
          </p:cNvSpPr>
          <p:nvPr/>
        </p:nvSpPr>
        <p:spPr bwMode="auto">
          <a:xfrm>
            <a:off x="381000" y="4114800"/>
            <a:ext cx="8458200" cy="0"/>
          </a:xfrm>
          <a:prstGeom prst="line">
            <a:avLst/>
          </a:prstGeom>
          <a:noFill/>
          <a:ln w="9525">
            <a:solidFill>
              <a:schemeClr val="bg1"/>
            </a:solidFill>
            <a:round/>
            <a:headEnd/>
            <a:tailEnd/>
          </a:ln>
        </p:spPr>
        <p:txBody>
          <a:bodyPr/>
          <a:lstStyle/>
          <a:p>
            <a:endParaRPr lang="en-US"/>
          </a:p>
        </p:txBody>
      </p:sp>
      <p:sp>
        <p:nvSpPr>
          <p:cNvPr id="39949" name="Line 13"/>
          <p:cNvSpPr>
            <a:spLocks noChangeShapeType="1"/>
          </p:cNvSpPr>
          <p:nvPr/>
        </p:nvSpPr>
        <p:spPr bwMode="auto">
          <a:xfrm>
            <a:off x="8839200" y="1066800"/>
            <a:ext cx="0" cy="3048000"/>
          </a:xfrm>
          <a:prstGeom prst="line">
            <a:avLst/>
          </a:prstGeom>
          <a:noFill/>
          <a:ln w="9525">
            <a:solidFill>
              <a:schemeClr val="bg1"/>
            </a:solidFill>
            <a:round/>
            <a:headEnd/>
            <a:tailEnd/>
          </a:ln>
        </p:spPr>
        <p:txBody>
          <a:bodyPr/>
          <a:lstStyle/>
          <a:p>
            <a:endParaRPr lang="en-US"/>
          </a:p>
        </p:txBody>
      </p:sp>
      <p:sp>
        <p:nvSpPr>
          <p:cNvPr id="39950" name="Line 14"/>
          <p:cNvSpPr>
            <a:spLocks noChangeShapeType="1"/>
          </p:cNvSpPr>
          <p:nvPr/>
        </p:nvSpPr>
        <p:spPr bwMode="auto">
          <a:xfrm>
            <a:off x="7962900" y="1066800"/>
            <a:ext cx="0" cy="3048000"/>
          </a:xfrm>
          <a:prstGeom prst="line">
            <a:avLst/>
          </a:prstGeom>
          <a:noFill/>
          <a:ln w="9525">
            <a:solidFill>
              <a:schemeClr val="bg1"/>
            </a:solidFill>
            <a:round/>
            <a:headEnd/>
            <a:tailEnd/>
          </a:ln>
        </p:spPr>
        <p:txBody>
          <a:bodyPr/>
          <a:lstStyle/>
          <a:p>
            <a:endParaRPr lang="en-US"/>
          </a:p>
        </p:txBody>
      </p:sp>
      <p:sp>
        <p:nvSpPr>
          <p:cNvPr id="39951" name="Line 15"/>
          <p:cNvSpPr>
            <a:spLocks noChangeShapeType="1"/>
          </p:cNvSpPr>
          <p:nvPr/>
        </p:nvSpPr>
        <p:spPr bwMode="auto">
          <a:xfrm>
            <a:off x="2679700" y="1066800"/>
            <a:ext cx="0" cy="3048000"/>
          </a:xfrm>
          <a:prstGeom prst="line">
            <a:avLst/>
          </a:prstGeom>
          <a:noFill/>
          <a:ln w="9525">
            <a:solidFill>
              <a:schemeClr val="bg1"/>
            </a:solidFill>
            <a:round/>
            <a:headEnd/>
            <a:tailEnd/>
          </a:ln>
        </p:spPr>
        <p:txBody>
          <a:bodyPr/>
          <a:lstStyle/>
          <a:p>
            <a:endParaRPr lang="en-US"/>
          </a:p>
        </p:txBody>
      </p:sp>
      <p:sp>
        <p:nvSpPr>
          <p:cNvPr id="39952" name="Line 16"/>
          <p:cNvSpPr>
            <a:spLocks noChangeShapeType="1"/>
          </p:cNvSpPr>
          <p:nvPr/>
        </p:nvSpPr>
        <p:spPr bwMode="auto">
          <a:xfrm>
            <a:off x="1854200" y="1066800"/>
            <a:ext cx="0" cy="3048000"/>
          </a:xfrm>
          <a:prstGeom prst="line">
            <a:avLst/>
          </a:prstGeom>
          <a:noFill/>
          <a:ln w="9525">
            <a:solidFill>
              <a:schemeClr val="bg1"/>
            </a:solidFill>
            <a:round/>
            <a:headEnd/>
            <a:tailEnd/>
          </a:ln>
        </p:spPr>
        <p:txBody>
          <a:bodyPr/>
          <a:lstStyle/>
          <a:p>
            <a:endParaRPr lang="en-US"/>
          </a:p>
        </p:txBody>
      </p:sp>
      <p:sp>
        <p:nvSpPr>
          <p:cNvPr id="39953" name="Line 17"/>
          <p:cNvSpPr>
            <a:spLocks noChangeShapeType="1"/>
          </p:cNvSpPr>
          <p:nvPr/>
        </p:nvSpPr>
        <p:spPr bwMode="auto">
          <a:xfrm>
            <a:off x="1574800" y="1066800"/>
            <a:ext cx="0" cy="3048000"/>
          </a:xfrm>
          <a:prstGeom prst="line">
            <a:avLst/>
          </a:prstGeom>
          <a:noFill/>
          <a:ln w="9525">
            <a:solidFill>
              <a:schemeClr val="bg1"/>
            </a:solidFill>
            <a:round/>
            <a:headEnd/>
            <a:tailEnd/>
          </a:ln>
        </p:spPr>
        <p:txBody>
          <a:bodyPr/>
          <a:lstStyle/>
          <a:p>
            <a:endParaRPr lang="en-US"/>
          </a:p>
        </p:txBody>
      </p:sp>
      <p:sp>
        <p:nvSpPr>
          <p:cNvPr id="39954" name="Line 18"/>
          <p:cNvSpPr>
            <a:spLocks noChangeShapeType="1"/>
          </p:cNvSpPr>
          <p:nvPr/>
        </p:nvSpPr>
        <p:spPr bwMode="auto">
          <a:xfrm>
            <a:off x="7683500" y="1066800"/>
            <a:ext cx="0" cy="3048000"/>
          </a:xfrm>
          <a:prstGeom prst="line">
            <a:avLst/>
          </a:prstGeom>
          <a:noFill/>
          <a:ln w="9525">
            <a:solidFill>
              <a:schemeClr val="bg1"/>
            </a:solidFill>
            <a:round/>
            <a:headEnd/>
            <a:tailEnd/>
          </a:ln>
        </p:spPr>
        <p:txBody>
          <a:bodyPr/>
          <a:lstStyle/>
          <a:p>
            <a:endParaRPr lang="en-US"/>
          </a:p>
        </p:txBody>
      </p:sp>
      <p:sp>
        <p:nvSpPr>
          <p:cNvPr id="39955" name="Line 19"/>
          <p:cNvSpPr>
            <a:spLocks noChangeShapeType="1"/>
          </p:cNvSpPr>
          <p:nvPr/>
        </p:nvSpPr>
        <p:spPr bwMode="auto">
          <a:xfrm>
            <a:off x="1295400" y="1066800"/>
            <a:ext cx="0" cy="3048000"/>
          </a:xfrm>
          <a:prstGeom prst="line">
            <a:avLst/>
          </a:prstGeom>
          <a:noFill/>
          <a:ln w="9525">
            <a:solidFill>
              <a:schemeClr val="bg1"/>
            </a:solidFill>
            <a:round/>
            <a:headEnd/>
            <a:tailEnd/>
          </a:ln>
        </p:spPr>
        <p:txBody>
          <a:bodyPr/>
          <a:lstStyle/>
          <a:p>
            <a:endParaRPr lang="en-US"/>
          </a:p>
        </p:txBody>
      </p:sp>
      <p:sp>
        <p:nvSpPr>
          <p:cNvPr id="39956" name="Line 20"/>
          <p:cNvSpPr>
            <a:spLocks noChangeShapeType="1"/>
          </p:cNvSpPr>
          <p:nvPr/>
        </p:nvSpPr>
        <p:spPr bwMode="auto">
          <a:xfrm>
            <a:off x="381000" y="1066800"/>
            <a:ext cx="0" cy="3048000"/>
          </a:xfrm>
          <a:prstGeom prst="line">
            <a:avLst/>
          </a:prstGeom>
          <a:noFill/>
          <a:ln w="9525">
            <a:solidFill>
              <a:schemeClr val="bg1"/>
            </a:solidFill>
            <a:round/>
            <a:headEnd/>
            <a:tailEnd/>
          </a:ln>
        </p:spPr>
        <p:txBody>
          <a:bodyPr/>
          <a:lstStyle/>
          <a:p>
            <a:endParaRPr lang="en-US"/>
          </a:p>
        </p:txBody>
      </p:sp>
      <p:sp>
        <p:nvSpPr>
          <p:cNvPr id="39957" name="Text Box 21"/>
          <p:cNvSpPr txBox="1">
            <a:spLocks noChangeArrowheads="1"/>
          </p:cNvSpPr>
          <p:nvPr/>
        </p:nvSpPr>
        <p:spPr bwMode="auto">
          <a:xfrm>
            <a:off x="365125" y="1108075"/>
            <a:ext cx="1006475" cy="457200"/>
          </a:xfrm>
          <a:prstGeom prst="rect">
            <a:avLst/>
          </a:prstGeom>
          <a:noFill/>
          <a:ln w="9525">
            <a:noFill/>
            <a:miter lim="800000"/>
            <a:headEnd/>
            <a:tailEnd/>
          </a:ln>
        </p:spPr>
        <p:txBody>
          <a:bodyPr>
            <a:spAutoFit/>
          </a:bodyPr>
          <a:lstStyle/>
          <a:p>
            <a:r>
              <a:rPr lang="en-US">
                <a:solidFill>
                  <a:schemeClr val="bg1"/>
                </a:solidFill>
              </a:rPr>
              <a:t>Mega</a:t>
            </a:r>
          </a:p>
        </p:txBody>
      </p:sp>
      <p:sp>
        <p:nvSpPr>
          <p:cNvPr id="39958" name="Text Box 22"/>
          <p:cNvSpPr txBox="1">
            <a:spLocks noChangeArrowheads="1"/>
          </p:cNvSpPr>
          <p:nvPr/>
        </p:nvSpPr>
        <p:spPr bwMode="auto">
          <a:xfrm>
            <a:off x="7947025" y="1184275"/>
            <a:ext cx="928688" cy="457200"/>
          </a:xfrm>
          <a:prstGeom prst="rect">
            <a:avLst/>
          </a:prstGeom>
          <a:noFill/>
          <a:ln w="9525">
            <a:noFill/>
            <a:miter lim="800000"/>
            <a:headEnd/>
            <a:tailEnd/>
          </a:ln>
        </p:spPr>
        <p:txBody>
          <a:bodyPr wrap="none">
            <a:spAutoFit/>
          </a:bodyPr>
          <a:lstStyle/>
          <a:p>
            <a:r>
              <a:rPr lang="en-US">
                <a:solidFill>
                  <a:schemeClr val="bg1"/>
                </a:solidFill>
              </a:rPr>
              <a:t>Micro</a:t>
            </a:r>
          </a:p>
        </p:txBody>
      </p:sp>
      <p:sp>
        <p:nvSpPr>
          <p:cNvPr id="39959" name="Line 23"/>
          <p:cNvSpPr>
            <a:spLocks noChangeShapeType="1"/>
          </p:cNvSpPr>
          <p:nvPr/>
        </p:nvSpPr>
        <p:spPr bwMode="auto">
          <a:xfrm>
            <a:off x="7366000" y="1066800"/>
            <a:ext cx="0" cy="3048000"/>
          </a:xfrm>
          <a:prstGeom prst="line">
            <a:avLst/>
          </a:prstGeom>
          <a:noFill/>
          <a:ln w="9525">
            <a:solidFill>
              <a:schemeClr val="bg1"/>
            </a:solidFill>
            <a:round/>
            <a:headEnd/>
            <a:tailEnd/>
          </a:ln>
        </p:spPr>
        <p:txBody>
          <a:bodyPr/>
          <a:lstStyle/>
          <a:p>
            <a:endParaRPr lang="en-US"/>
          </a:p>
        </p:txBody>
      </p:sp>
      <p:sp>
        <p:nvSpPr>
          <p:cNvPr id="39960" name="Line 24"/>
          <p:cNvSpPr>
            <a:spLocks noChangeShapeType="1"/>
          </p:cNvSpPr>
          <p:nvPr/>
        </p:nvSpPr>
        <p:spPr bwMode="auto">
          <a:xfrm>
            <a:off x="6578600" y="1066800"/>
            <a:ext cx="0" cy="3048000"/>
          </a:xfrm>
          <a:prstGeom prst="line">
            <a:avLst/>
          </a:prstGeom>
          <a:noFill/>
          <a:ln w="9525">
            <a:solidFill>
              <a:schemeClr val="bg1"/>
            </a:solidFill>
            <a:round/>
            <a:headEnd/>
            <a:tailEnd/>
          </a:ln>
        </p:spPr>
        <p:txBody>
          <a:bodyPr/>
          <a:lstStyle/>
          <a:p>
            <a:endParaRPr lang="en-US"/>
          </a:p>
        </p:txBody>
      </p:sp>
      <p:sp>
        <p:nvSpPr>
          <p:cNvPr id="39961" name="Line 25"/>
          <p:cNvSpPr>
            <a:spLocks noChangeShapeType="1"/>
          </p:cNvSpPr>
          <p:nvPr/>
        </p:nvSpPr>
        <p:spPr bwMode="auto">
          <a:xfrm>
            <a:off x="5791200" y="1066800"/>
            <a:ext cx="0" cy="3048000"/>
          </a:xfrm>
          <a:prstGeom prst="line">
            <a:avLst/>
          </a:prstGeom>
          <a:noFill/>
          <a:ln w="9525">
            <a:solidFill>
              <a:schemeClr val="bg1"/>
            </a:solidFill>
            <a:round/>
            <a:headEnd/>
            <a:tailEnd/>
          </a:ln>
        </p:spPr>
        <p:txBody>
          <a:bodyPr/>
          <a:lstStyle/>
          <a:p>
            <a:endParaRPr lang="en-US"/>
          </a:p>
        </p:txBody>
      </p:sp>
      <p:sp>
        <p:nvSpPr>
          <p:cNvPr id="39962" name="Line 26"/>
          <p:cNvSpPr>
            <a:spLocks noChangeShapeType="1"/>
          </p:cNvSpPr>
          <p:nvPr/>
        </p:nvSpPr>
        <p:spPr bwMode="auto">
          <a:xfrm>
            <a:off x="5003800" y="1066800"/>
            <a:ext cx="0" cy="3048000"/>
          </a:xfrm>
          <a:prstGeom prst="line">
            <a:avLst/>
          </a:prstGeom>
          <a:noFill/>
          <a:ln w="9525">
            <a:solidFill>
              <a:schemeClr val="bg1"/>
            </a:solidFill>
            <a:round/>
            <a:headEnd/>
            <a:tailEnd/>
          </a:ln>
        </p:spPr>
        <p:txBody>
          <a:bodyPr/>
          <a:lstStyle/>
          <a:p>
            <a:endParaRPr lang="en-US"/>
          </a:p>
        </p:txBody>
      </p:sp>
      <p:sp>
        <p:nvSpPr>
          <p:cNvPr id="39963" name="Line 27"/>
          <p:cNvSpPr>
            <a:spLocks noChangeShapeType="1"/>
          </p:cNvSpPr>
          <p:nvPr/>
        </p:nvSpPr>
        <p:spPr bwMode="auto">
          <a:xfrm>
            <a:off x="4216400" y="1066800"/>
            <a:ext cx="0" cy="3048000"/>
          </a:xfrm>
          <a:prstGeom prst="line">
            <a:avLst/>
          </a:prstGeom>
          <a:noFill/>
          <a:ln w="9525">
            <a:solidFill>
              <a:schemeClr val="bg1"/>
            </a:solidFill>
            <a:round/>
            <a:headEnd/>
            <a:tailEnd/>
          </a:ln>
        </p:spPr>
        <p:txBody>
          <a:bodyPr/>
          <a:lstStyle/>
          <a:p>
            <a:endParaRPr lang="en-US"/>
          </a:p>
        </p:txBody>
      </p:sp>
      <p:sp>
        <p:nvSpPr>
          <p:cNvPr id="39964" name="Line 28"/>
          <p:cNvSpPr>
            <a:spLocks noChangeShapeType="1"/>
          </p:cNvSpPr>
          <p:nvPr/>
        </p:nvSpPr>
        <p:spPr bwMode="auto">
          <a:xfrm>
            <a:off x="3429000" y="1066800"/>
            <a:ext cx="0" cy="3048000"/>
          </a:xfrm>
          <a:prstGeom prst="line">
            <a:avLst/>
          </a:prstGeom>
          <a:noFill/>
          <a:ln w="9525">
            <a:solidFill>
              <a:schemeClr val="bg1"/>
            </a:solidFill>
            <a:round/>
            <a:headEnd/>
            <a:tailEnd/>
          </a:ln>
        </p:spPr>
        <p:txBody>
          <a:bodyPr/>
          <a:lstStyle/>
          <a:p>
            <a:endParaRPr lang="en-US"/>
          </a:p>
        </p:txBody>
      </p:sp>
      <p:sp>
        <p:nvSpPr>
          <p:cNvPr id="39965" name="Text Box 29"/>
          <p:cNvSpPr txBox="1">
            <a:spLocks noChangeArrowheads="1"/>
          </p:cNvSpPr>
          <p:nvPr/>
        </p:nvSpPr>
        <p:spPr bwMode="auto">
          <a:xfrm>
            <a:off x="6591300" y="1219200"/>
            <a:ext cx="757238" cy="457200"/>
          </a:xfrm>
          <a:prstGeom prst="rect">
            <a:avLst/>
          </a:prstGeom>
          <a:noFill/>
          <a:ln w="9525">
            <a:noFill/>
            <a:miter lim="800000"/>
            <a:headEnd/>
            <a:tailEnd/>
          </a:ln>
        </p:spPr>
        <p:txBody>
          <a:bodyPr wrap="none">
            <a:spAutoFit/>
          </a:bodyPr>
          <a:lstStyle/>
          <a:p>
            <a:r>
              <a:rPr lang="en-US">
                <a:solidFill>
                  <a:schemeClr val="bg1"/>
                </a:solidFill>
              </a:rPr>
              <a:t>milli</a:t>
            </a:r>
          </a:p>
        </p:txBody>
      </p:sp>
      <p:sp>
        <p:nvSpPr>
          <p:cNvPr id="39966" name="Text Box 30"/>
          <p:cNvSpPr txBox="1">
            <a:spLocks noChangeArrowheads="1"/>
          </p:cNvSpPr>
          <p:nvPr/>
        </p:nvSpPr>
        <p:spPr bwMode="auto">
          <a:xfrm>
            <a:off x="5813425" y="1209675"/>
            <a:ext cx="774700" cy="457200"/>
          </a:xfrm>
          <a:prstGeom prst="rect">
            <a:avLst/>
          </a:prstGeom>
          <a:noFill/>
          <a:ln w="9525">
            <a:noFill/>
            <a:miter lim="800000"/>
            <a:headEnd/>
            <a:tailEnd/>
          </a:ln>
        </p:spPr>
        <p:txBody>
          <a:bodyPr wrap="none">
            <a:spAutoFit/>
          </a:bodyPr>
          <a:lstStyle/>
          <a:p>
            <a:r>
              <a:rPr lang="en-US">
                <a:solidFill>
                  <a:schemeClr val="bg1"/>
                </a:solidFill>
              </a:rPr>
              <a:t>centi</a:t>
            </a:r>
          </a:p>
        </p:txBody>
      </p:sp>
      <p:sp>
        <p:nvSpPr>
          <p:cNvPr id="39967" name="Text Box 31"/>
          <p:cNvSpPr txBox="1">
            <a:spLocks noChangeArrowheads="1"/>
          </p:cNvSpPr>
          <p:nvPr/>
        </p:nvSpPr>
        <p:spPr bwMode="auto">
          <a:xfrm>
            <a:off x="5038725" y="1196975"/>
            <a:ext cx="690563" cy="457200"/>
          </a:xfrm>
          <a:prstGeom prst="rect">
            <a:avLst/>
          </a:prstGeom>
          <a:noFill/>
          <a:ln w="9525">
            <a:noFill/>
            <a:miter lim="800000"/>
            <a:headEnd/>
            <a:tailEnd/>
          </a:ln>
        </p:spPr>
        <p:txBody>
          <a:bodyPr wrap="none">
            <a:spAutoFit/>
          </a:bodyPr>
          <a:lstStyle/>
          <a:p>
            <a:r>
              <a:rPr lang="en-US">
                <a:solidFill>
                  <a:schemeClr val="bg1"/>
                </a:solidFill>
              </a:rPr>
              <a:t>deci</a:t>
            </a:r>
          </a:p>
        </p:txBody>
      </p:sp>
      <p:sp>
        <p:nvSpPr>
          <p:cNvPr id="39969" name="Text Box 33"/>
          <p:cNvSpPr txBox="1">
            <a:spLocks noChangeArrowheads="1"/>
          </p:cNvSpPr>
          <p:nvPr/>
        </p:nvSpPr>
        <p:spPr bwMode="auto">
          <a:xfrm>
            <a:off x="3451225" y="1196975"/>
            <a:ext cx="741363" cy="457200"/>
          </a:xfrm>
          <a:prstGeom prst="rect">
            <a:avLst/>
          </a:prstGeom>
          <a:noFill/>
          <a:ln w="9525">
            <a:noFill/>
            <a:miter lim="800000"/>
            <a:headEnd/>
            <a:tailEnd/>
          </a:ln>
        </p:spPr>
        <p:txBody>
          <a:bodyPr wrap="none">
            <a:spAutoFit/>
          </a:bodyPr>
          <a:lstStyle/>
          <a:p>
            <a:r>
              <a:rPr lang="en-US">
                <a:solidFill>
                  <a:schemeClr val="bg1"/>
                </a:solidFill>
              </a:rPr>
              <a:t>deca</a:t>
            </a:r>
          </a:p>
        </p:txBody>
      </p:sp>
      <p:sp>
        <p:nvSpPr>
          <p:cNvPr id="39970" name="Text Box 34"/>
          <p:cNvSpPr txBox="1">
            <a:spLocks noChangeArrowheads="1"/>
          </p:cNvSpPr>
          <p:nvPr/>
        </p:nvSpPr>
        <p:spPr bwMode="auto">
          <a:xfrm>
            <a:off x="2651125" y="1184275"/>
            <a:ext cx="842963" cy="457200"/>
          </a:xfrm>
          <a:prstGeom prst="rect">
            <a:avLst/>
          </a:prstGeom>
          <a:noFill/>
          <a:ln w="9525">
            <a:noFill/>
            <a:miter lim="800000"/>
            <a:headEnd/>
            <a:tailEnd/>
          </a:ln>
        </p:spPr>
        <p:txBody>
          <a:bodyPr wrap="none">
            <a:spAutoFit/>
          </a:bodyPr>
          <a:lstStyle/>
          <a:p>
            <a:r>
              <a:rPr lang="en-US">
                <a:solidFill>
                  <a:schemeClr val="bg1"/>
                </a:solidFill>
              </a:rPr>
              <a:t>hecto</a:t>
            </a:r>
          </a:p>
        </p:txBody>
      </p:sp>
      <p:sp>
        <p:nvSpPr>
          <p:cNvPr id="39971" name="Text Box 35"/>
          <p:cNvSpPr txBox="1">
            <a:spLocks noChangeArrowheads="1"/>
          </p:cNvSpPr>
          <p:nvPr/>
        </p:nvSpPr>
        <p:spPr bwMode="auto">
          <a:xfrm>
            <a:off x="1978025" y="1184275"/>
            <a:ext cx="657225" cy="457200"/>
          </a:xfrm>
          <a:prstGeom prst="rect">
            <a:avLst/>
          </a:prstGeom>
          <a:noFill/>
          <a:ln w="9525">
            <a:noFill/>
            <a:miter lim="800000"/>
            <a:headEnd/>
            <a:tailEnd/>
          </a:ln>
        </p:spPr>
        <p:txBody>
          <a:bodyPr wrap="none">
            <a:spAutoFit/>
          </a:bodyPr>
          <a:lstStyle/>
          <a:p>
            <a:r>
              <a:rPr lang="en-US">
                <a:solidFill>
                  <a:schemeClr val="bg1"/>
                </a:solidFill>
              </a:rPr>
              <a:t>kilo</a:t>
            </a:r>
          </a:p>
        </p:txBody>
      </p:sp>
      <p:sp>
        <p:nvSpPr>
          <p:cNvPr id="39972" name="Text Box 36"/>
          <p:cNvSpPr txBox="1">
            <a:spLocks noChangeArrowheads="1"/>
          </p:cNvSpPr>
          <p:nvPr/>
        </p:nvSpPr>
        <p:spPr bwMode="auto">
          <a:xfrm>
            <a:off x="4251325" y="1031875"/>
            <a:ext cx="776288" cy="822325"/>
          </a:xfrm>
          <a:prstGeom prst="rect">
            <a:avLst/>
          </a:prstGeom>
          <a:noFill/>
          <a:ln w="9525">
            <a:noFill/>
            <a:miter lim="800000"/>
            <a:headEnd/>
            <a:tailEnd/>
          </a:ln>
        </p:spPr>
        <p:txBody>
          <a:bodyPr wrap="none">
            <a:spAutoFit/>
          </a:bodyPr>
          <a:lstStyle/>
          <a:p>
            <a:r>
              <a:rPr lang="en-US">
                <a:solidFill>
                  <a:schemeClr val="bg1"/>
                </a:solidFill>
              </a:rPr>
              <a:t>Base</a:t>
            </a:r>
          </a:p>
          <a:p>
            <a:r>
              <a:rPr lang="en-US">
                <a:solidFill>
                  <a:schemeClr val="bg1"/>
                </a:solidFill>
              </a:rPr>
              <a:t>unit</a:t>
            </a:r>
          </a:p>
        </p:txBody>
      </p:sp>
      <p:sp>
        <p:nvSpPr>
          <p:cNvPr id="39973" name="Text Box 37"/>
          <p:cNvSpPr txBox="1">
            <a:spLocks noChangeArrowheads="1"/>
          </p:cNvSpPr>
          <p:nvPr/>
        </p:nvSpPr>
        <p:spPr bwMode="auto">
          <a:xfrm>
            <a:off x="609600" y="1981200"/>
            <a:ext cx="455613" cy="457200"/>
          </a:xfrm>
          <a:prstGeom prst="rect">
            <a:avLst/>
          </a:prstGeom>
          <a:noFill/>
          <a:ln w="9525">
            <a:noFill/>
            <a:miter lim="800000"/>
            <a:headEnd/>
            <a:tailEnd/>
          </a:ln>
        </p:spPr>
        <p:txBody>
          <a:bodyPr wrap="none">
            <a:spAutoFit/>
          </a:bodyPr>
          <a:lstStyle/>
          <a:p>
            <a:r>
              <a:rPr lang="en-US">
                <a:solidFill>
                  <a:schemeClr val="bg1"/>
                </a:solidFill>
              </a:rPr>
              <a:t>M</a:t>
            </a:r>
          </a:p>
        </p:txBody>
      </p:sp>
      <p:sp>
        <p:nvSpPr>
          <p:cNvPr id="39974" name="Text Box 38"/>
          <p:cNvSpPr txBox="1">
            <a:spLocks noChangeArrowheads="1"/>
          </p:cNvSpPr>
          <p:nvPr/>
        </p:nvSpPr>
        <p:spPr bwMode="auto">
          <a:xfrm>
            <a:off x="2101850" y="1981200"/>
            <a:ext cx="336550" cy="457200"/>
          </a:xfrm>
          <a:prstGeom prst="rect">
            <a:avLst/>
          </a:prstGeom>
          <a:noFill/>
          <a:ln w="9525">
            <a:noFill/>
            <a:miter lim="800000"/>
            <a:headEnd/>
            <a:tailEnd/>
          </a:ln>
        </p:spPr>
        <p:txBody>
          <a:bodyPr wrap="none">
            <a:spAutoFit/>
          </a:bodyPr>
          <a:lstStyle/>
          <a:p>
            <a:r>
              <a:rPr lang="en-US">
                <a:solidFill>
                  <a:schemeClr val="bg1"/>
                </a:solidFill>
              </a:rPr>
              <a:t>k</a:t>
            </a:r>
          </a:p>
        </p:txBody>
      </p:sp>
      <p:sp>
        <p:nvSpPr>
          <p:cNvPr id="39975" name="Text Box 39"/>
          <p:cNvSpPr txBox="1">
            <a:spLocks noChangeArrowheads="1"/>
          </p:cNvSpPr>
          <p:nvPr/>
        </p:nvSpPr>
        <p:spPr bwMode="auto">
          <a:xfrm>
            <a:off x="2901950" y="1981200"/>
            <a:ext cx="336550" cy="457200"/>
          </a:xfrm>
          <a:prstGeom prst="rect">
            <a:avLst/>
          </a:prstGeom>
          <a:noFill/>
          <a:ln w="9525">
            <a:noFill/>
            <a:miter lim="800000"/>
            <a:headEnd/>
            <a:tailEnd/>
          </a:ln>
        </p:spPr>
        <p:txBody>
          <a:bodyPr wrap="none">
            <a:spAutoFit/>
          </a:bodyPr>
          <a:lstStyle/>
          <a:p>
            <a:r>
              <a:rPr lang="en-US">
                <a:solidFill>
                  <a:schemeClr val="bg1"/>
                </a:solidFill>
              </a:rPr>
              <a:t>h</a:t>
            </a:r>
          </a:p>
        </p:txBody>
      </p:sp>
      <p:sp>
        <p:nvSpPr>
          <p:cNvPr id="39976" name="Text Box 40"/>
          <p:cNvSpPr txBox="1">
            <a:spLocks noChangeArrowheads="1"/>
          </p:cNvSpPr>
          <p:nvPr/>
        </p:nvSpPr>
        <p:spPr bwMode="auto">
          <a:xfrm>
            <a:off x="3590925" y="1971675"/>
            <a:ext cx="471488" cy="457200"/>
          </a:xfrm>
          <a:prstGeom prst="rect">
            <a:avLst/>
          </a:prstGeom>
          <a:noFill/>
          <a:ln w="9525">
            <a:noFill/>
            <a:miter lim="800000"/>
            <a:headEnd/>
            <a:tailEnd/>
          </a:ln>
        </p:spPr>
        <p:txBody>
          <a:bodyPr wrap="none">
            <a:spAutoFit/>
          </a:bodyPr>
          <a:lstStyle/>
          <a:p>
            <a:r>
              <a:rPr lang="en-US">
                <a:solidFill>
                  <a:schemeClr val="bg1"/>
                </a:solidFill>
              </a:rPr>
              <a:t>da</a:t>
            </a:r>
          </a:p>
        </p:txBody>
      </p:sp>
      <p:sp>
        <p:nvSpPr>
          <p:cNvPr id="39977" name="Text Box 41"/>
          <p:cNvSpPr txBox="1">
            <a:spLocks noChangeArrowheads="1"/>
          </p:cNvSpPr>
          <p:nvPr/>
        </p:nvSpPr>
        <p:spPr bwMode="auto">
          <a:xfrm>
            <a:off x="5229225" y="1984375"/>
            <a:ext cx="336550" cy="457200"/>
          </a:xfrm>
          <a:prstGeom prst="rect">
            <a:avLst/>
          </a:prstGeom>
          <a:noFill/>
          <a:ln w="9525">
            <a:noFill/>
            <a:miter lim="800000"/>
            <a:headEnd/>
            <a:tailEnd/>
          </a:ln>
        </p:spPr>
        <p:txBody>
          <a:bodyPr wrap="none">
            <a:spAutoFit/>
          </a:bodyPr>
          <a:lstStyle/>
          <a:p>
            <a:r>
              <a:rPr lang="en-US">
                <a:solidFill>
                  <a:schemeClr val="bg1"/>
                </a:solidFill>
              </a:rPr>
              <a:t>d</a:t>
            </a:r>
          </a:p>
        </p:txBody>
      </p:sp>
      <p:sp>
        <p:nvSpPr>
          <p:cNvPr id="39978" name="Text Box 42"/>
          <p:cNvSpPr txBox="1">
            <a:spLocks noChangeArrowheads="1"/>
          </p:cNvSpPr>
          <p:nvPr/>
        </p:nvSpPr>
        <p:spPr bwMode="auto">
          <a:xfrm>
            <a:off x="6029325" y="1958975"/>
            <a:ext cx="319088" cy="457200"/>
          </a:xfrm>
          <a:prstGeom prst="rect">
            <a:avLst/>
          </a:prstGeom>
          <a:noFill/>
          <a:ln w="9525">
            <a:noFill/>
            <a:miter lim="800000"/>
            <a:headEnd/>
            <a:tailEnd/>
          </a:ln>
        </p:spPr>
        <p:txBody>
          <a:bodyPr wrap="none">
            <a:spAutoFit/>
          </a:bodyPr>
          <a:lstStyle/>
          <a:p>
            <a:r>
              <a:rPr lang="en-US">
                <a:solidFill>
                  <a:schemeClr val="bg1"/>
                </a:solidFill>
              </a:rPr>
              <a:t>c</a:t>
            </a:r>
          </a:p>
        </p:txBody>
      </p:sp>
      <p:sp>
        <p:nvSpPr>
          <p:cNvPr id="39979" name="Text Box 43"/>
          <p:cNvSpPr txBox="1">
            <a:spLocks noChangeArrowheads="1"/>
          </p:cNvSpPr>
          <p:nvPr/>
        </p:nvSpPr>
        <p:spPr bwMode="auto">
          <a:xfrm>
            <a:off x="6778625" y="1971675"/>
            <a:ext cx="420688" cy="457200"/>
          </a:xfrm>
          <a:prstGeom prst="rect">
            <a:avLst/>
          </a:prstGeom>
          <a:noFill/>
          <a:ln w="9525">
            <a:noFill/>
            <a:miter lim="800000"/>
            <a:headEnd/>
            <a:tailEnd/>
          </a:ln>
        </p:spPr>
        <p:txBody>
          <a:bodyPr wrap="none">
            <a:spAutoFit/>
          </a:bodyPr>
          <a:lstStyle/>
          <a:p>
            <a:r>
              <a:rPr lang="en-US">
                <a:solidFill>
                  <a:schemeClr val="bg1"/>
                </a:solidFill>
              </a:rPr>
              <a:t>m</a:t>
            </a:r>
          </a:p>
        </p:txBody>
      </p:sp>
      <p:sp>
        <p:nvSpPr>
          <p:cNvPr id="39981" name="Text Box 45"/>
          <p:cNvSpPr txBox="1">
            <a:spLocks noChangeArrowheads="1"/>
          </p:cNvSpPr>
          <p:nvPr/>
        </p:nvSpPr>
        <p:spPr bwMode="auto">
          <a:xfrm>
            <a:off x="8213725" y="1946275"/>
            <a:ext cx="360363" cy="457200"/>
          </a:xfrm>
          <a:prstGeom prst="rect">
            <a:avLst/>
          </a:prstGeom>
          <a:noFill/>
          <a:ln w="9525">
            <a:noFill/>
            <a:miter lim="800000"/>
            <a:headEnd/>
            <a:tailEnd/>
          </a:ln>
        </p:spPr>
        <p:txBody>
          <a:bodyPr wrap="none">
            <a:spAutoFit/>
          </a:bodyPr>
          <a:lstStyle/>
          <a:p>
            <a:r>
              <a:rPr lang="en-US">
                <a:solidFill>
                  <a:schemeClr val="bg1"/>
                </a:solidFill>
              </a:rPr>
              <a:t>µ</a:t>
            </a:r>
          </a:p>
        </p:txBody>
      </p:sp>
      <p:sp>
        <p:nvSpPr>
          <p:cNvPr id="39982" name="Text Box 46"/>
          <p:cNvSpPr txBox="1">
            <a:spLocks noChangeArrowheads="1"/>
          </p:cNvSpPr>
          <p:nvPr/>
        </p:nvSpPr>
        <p:spPr bwMode="auto">
          <a:xfrm>
            <a:off x="4175125" y="1946275"/>
            <a:ext cx="911225" cy="457200"/>
          </a:xfrm>
          <a:prstGeom prst="rect">
            <a:avLst/>
          </a:prstGeom>
          <a:noFill/>
          <a:ln w="9525">
            <a:noFill/>
            <a:miter lim="800000"/>
            <a:headEnd/>
            <a:tailEnd/>
          </a:ln>
        </p:spPr>
        <p:txBody>
          <a:bodyPr wrap="none">
            <a:spAutoFit/>
          </a:bodyPr>
          <a:lstStyle/>
          <a:p>
            <a:r>
              <a:rPr lang="en-US">
                <a:solidFill>
                  <a:schemeClr val="bg1"/>
                </a:solidFill>
              </a:rPr>
              <a:t>g,m,L</a:t>
            </a:r>
          </a:p>
        </p:txBody>
      </p:sp>
      <p:sp>
        <p:nvSpPr>
          <p:cNvPr id="39985" name="Text Box 49"/>
          <p:cNvSpPr txBox="1">
            <a:spLocks noChangeArrowheads="1"/>
          </p:cNvSpPr>
          <p:nvPr/>
        </p:nvSpPr>
        <p:spPr bwMode="auto">
          <a:xfrm>
            <a:off x="593725" y="2708275"/>
            <a:ext cx="590550" cy="457200"/>
          </a:xfrm>
          <a:prstGeom prst="rect">
            <a:avLst/>
          </a:prstGeom>
          <a:noFill/>
          <a:ln w="9525">
            <a:noFill/>
            <a:miter lim="800000"/>
            <a:headEnd/>
            <a:tailEnd/>
          </a:ln>
        </p:spPr>
        <p:txBody>
          <a:bodyPr wrap="none">
            <a:spAutoFit/>
          </a:bodyPr>
          <a:lstStyle/>
          <a:p>
            <a:r>
              <a:rPr lang="en-US">
                <a:solidFill>
                  <a:schemeClr val="bg1"/>
                </a:solidFill>
              </a:rPr>
              <a:t>10</a:t>
            </a:r>
            <a:r>
              <a:rPr lang="en-US" baseline="30000">
                <a:solidFill>
                  <a:schemeClr val="bg1"/>
                </a:solidFill>
              </a:rPr>
              <a:t>6</a:t>
            </a:r>
            <a:endParaRPr lang="en-US">
              <a:solidFill>
                <a:schemeClr val="bg1"/>
              </a:solidFill>
            </a:endParaRPr>
          </a:p>
        </p:txBody>
      </p:sp>
      <p:sp>
        <p:nvSpPr>
          <p:cNvPr id="39986" name="Text Box 50"/>
          <p:cNvSpPr txBox="1">
            <a:spLocks noChangeArrowheads="1"/>
          </p:cNvSpPr>
          <p:nvPr/>
        </p:nvSpPr>
        <p:spPr bwMode="auto">
          <a:xfrm>
            <a:off x="1892300" y="2743200"/>
            <a:ext cx="793750" cy="457200"/>
          </a:xfrm>
          <a:prstGeom prst="rect">
            <a:avLst/>
          </a:prstGeom>
          <a:noFill/>
          <a:ln w="9525">
            <a:noFill/>
            <a:miter lim="800000"/>
            <a:headEnd/>
            <a:tailEnd/>
          </a:ln>
        </p:spPr>
        <p:txBody>
          <a:bodyPr wrap="none">
            <a:spAutoFit/>
          </a:bodyPr>
          <a:lstStyle/>
          <a:p>
            <a:r>
              <a:rPr lang="en-US">
                <a:solidFill>
                  <a:schemeClr val="bg1"/>
                </a:solidFill>
              </a:rPr>
              <a:t>1000</a:t>
            </a:r>
          </a:p>
        </p:txBody>
      </p:sp>
      <p:sp>
        <p:nvSpPr>
          <p:cNvPr id="39987" name="Text Box 51"/>
          <p:cNvSpPr txBox="1">
            <a:spLocks noChangeArrowheads="1"/>
          </p:cNvSpPr>
          <p:nvPr/>
        </p:nvSpPr>
        <p:spPr bwMode="auto">
          <a:xfrm>
            <a:off x="2743200" y="2743200"/>
            <a:ext cx="641350" cy="457200"/>
          </a:xfrm>
          <a:prstGeom prst="rect">
            <a:avLst/>
          </a:prstGeom>
          <a:noFill/>
          <a:ln w="9525">
            <a:noFill/>
            <a:miter lim="800000"/>
            <a:headEnd/>
            <a:tailEnd/>
          </a:ln>
        </p:spPr>
        <p:txBody>
          <a:bodyPr wrap="none">
            <a:spAutoFit/>
          </a:bodyPr>
          <a:lstStyle/>
          <a:p>
            <a:r>
              <a:rPr lang="en-US">
                <a:solidFill>
                  <a:schemeClr val="bg1"/>
                </a:solidFill>
              </a:rPr>
              <a:t>100</a:t>
            </a:r>
          </a:p>
        </p:txBody>
      </p:sp>
      <p:sp>
        <p:nvSpPr>
          <p:cNvPr id="39988" name="Text Box 52"/>
          <p:cNvSpPr txBox="1">
            <a:spLocks noChangeArrowheads="1"/>
          </p:cNvSpPr>
          <p:nvPr/>
        </p:nvSpPr>
        <p:spPr bwMode="auto">
          <a:xfrm>
            <a:off x="3581400" y="2743200"/>
            <a:ext cx="488950" cy="457200"/>
          </a:xfrm>
          <a:prstGeom prst="rect">
            <a:avLst/>
          </a:prstGeom>
          <a:noFill/>
          <a:ln w="9525">
            <a:noFill/>
            <a:miter lim="800000"/>
            <a:headEnd/>
            <a:tailEnd/>
          </a:ln>
        </p:spPr>
        <p:txBody>
          <a:bodyPr wrap="none">
            <a:spAutoFit/>
          </a:bodyPr>
          <a:lstStyle/>
          <a:p>
            <a:r>
              <a:rPr lang="en-US">
                <a:solidFill>
                  <a:schemeClr val="bg1"/>
                </a:solidFill>
              </a:rPr>
              <a:t>10</a:t>
            </a:r>
          </a:p>
        </p:txBody>
      </p:sp>
      <p:sp>
        <p:nvSpPr>
          <p:cNvPr id="39989" name="Text Box 53"/>
          <p:cNvSpPr txBox="1">
            <a:spLocks noChangeArrowheads="1"/>
          </p:cNvSpPr>
          <p:nvPr/>
        </p:nvSpPr>
        <p:spPr bwMode="auto">
          <a:xfrm>
            <a:off x="4432300" y="2743200"/>
            <a:ext cx="336550" cy="457200"/>
          </a:xfrm>
          <a:prstGeom prst="rect">
            <a:avLst/>
          </a:prstGeom>
          <a:noFill/>
          <a:ln w="9525">
            <a:noFill/>
            <a:miter lim="800000"/>
            <a:headEnd/>
            <a:tailEnd/>
          </a:ln>
        </p:spPr>
        <p:txBody>
          <a:bodyPr wrap="none">
            <a:spAutoFit/>
          </a:bodyPr>
          <a:lstStyle/>
          <a:p>
            <a:r>
              <a:rPr lang="en-US">
                <a:solidFill>
                  <a:schemeClr val="bg1"/>
                </a:solidFill>
              </a:rPr>
              <a:t>1</a:t>
            </a:r>
          </a:p>
        </p:txBody>
      </p:sp>
      <p:sp>
        <p:nvSpPr>
          <p:cNvPr id="39990" name="Text Box 54"/>
          <p:cNvSpPr txBox="1">
            <a:spLocks noChangeArrowheads="1"/>
          </p:cNvSpPr>
          <p:nvPr/>
        </p:nvSpPr>
        <p:spPr bwMode="auto">
          <a:xfrm>
            <a:off x="5168900" y="2743200"/>
            <a:ext cx="412750" cy="457200"/>
          </a:xfrm>
          <a:prstGeom prst="rect">
            <a:avLst/>
          </a:prstGeom>
          <a:noFill/>
          <a:ln w="9525">
            <a:noFill/>
            <a:miter lim="800000"/>
            <a:headEnd/>
            <a:tailEnd/>
          </a:ln>
        </p:spPr>
        <p:txBody>
          <a:bodyPr wrap="none">
            <a:spAutoFit/>
          </a:bodyPr>
          <a:lstStyle/>
          <a:p>
            <a:r>
              <a:rPr lang="en-US">
                <a:solidFill>
                  <a:schemeClr val="bg1"/>
                </a:solidFill>
              </a:rPr>
              <a:t>.1</a:t>
            </a:r>
          </a:p>
        </p:txBody>
      </p:sp>
      <p:sp>
        <p:nvSpPr>
          <p:cNvPr id="39991" name="Text Box 55"/>
          <p:cNvSpPr txBox="1">
            <a:spLocks noChangeArrowheads="1"/>
          </p:cNvSpPr>
          <p:nvPr/>
        </p:nvSpPr>
        <p:spPr bwMode="auto">
          <a:xfrm>
            <a:off x="5867400" y="2743200"/>
            <a:ext cx="565150" cy="457200"/>
          </a:xfrm>
          <a:prstGeom prst="rect">
            <a:avLst/>
          </a:prstGeom>
          <a:noFill/>
          <a:ln w="9525">
            <a:noFill/>
            <a:miter lim="800000"/>
            <a:headEnd/>
            <a:tailEnd/>
          </a:ln>
        </p:spPr>
        <p:txBody>
          <a:bodyPr wrap="none">
            <a:spAutoFit/>
          </a:bodyPr>
          <a:lstStyle/>
          <a:p>
            <a:r>
              <a:rPr lang="en-US">
                <a:solidFill>
                  <a:schemeClr val="bg1"/>
                </a:solidFill>
              </a:rPr>
              <a:t>.01</a:t>
            </a:r>
          </a:p>
        </p:txBody>
      </p:sp>
      <p:sp>
        <p:nvSpPr>
          <p:cNvPr id="39992" name="Text Box 56"/>
          <p:cNvSpPr txBox="1">
            <a:spLocks noChangeArrowheads="1"/>
          </p:cNvSpPr>
          <p:nvPr/>
        </p:nvSpPr>
        <p:spPr bwMode="auto">
          <a:xfrm>
            <a:off x="6629400" y="2743200"/>
            <a:ext cx="717550" cy="457200"/>
          </a:xfrm>
          <a:prstGeom prst="rect">
            <a:avLst/>
          </a:prstGeom>
          <a:noFill/>
          <a:ln w="9525">
            <a:noFill/>
            <a:miter lim="800000"/>
            <a:headEnd/>
            <a:tailEnd/>
          </a:ln>
        </p:spPr>
        <p:txBody>
          <a:bodyPr wrap="none">
            <a:spAutoFit/>
          </a:bodyPr>
          <a:lstStyle/>
          <a:p>
            <a:r>
              <a:rPr lang="en-US">
                <a:solidFill>
                  <a:schemeClr val="bg1"/>
                </a:solidFill>
              </a:rPr>
              <a:t>.001</a:t>
            </a:r>
          </a:p>
        </p:txBody>
      </p:sp>
      <p:sp>
        <p:nvSpPr>
          <p:cNvPr id="39993" name="Text Box 57"/>
          <p:cNvSpPr txBox="1">
            <a:spLocks noChangeArrowheads="1"/>
          </p:cNvSpPr>
          <p:nvPr/>
        </p:nvSpPr>
        <p:spPr bwMode="auto">
          <a:xfrm>
            <a:off x="8102600" y="2743200"/>
            <a:ext cx="658813" cy="457200"/>
          </a:xfrm>
          <a:prstGeom prst="rect">
            <a:avLst/>
          </a:prstGeom>
          <a:noFill/>
          <a:ln w="9525">
            <a:noFill/>
            <a:miter lim="800000"/>
            <a:headEnd/>
            <a:tailEnd/>
          </a:ln>
        </p:spPr>
        <p:txBody>
          <a:bodyPr wrap="none">
            <a:spAutoFit/>
          </a:bodyPr>
          <a:lstStyle/>
          <a:p>
            <a:r>
              <a:rPr lang="en-US">
                <a:solidFill>
                  <a:schemeClr val="bg1"/>
                </a:solidFill>
              </a:rPr>
              <a:t>10</a:t>
            </a:r>
            <a:r>
              <a:rPr lang="en-US" baseline="30000">
                <a:solidFill>
                  <a:schemeClr val="bg1"/>
                </a:solidFill>
              </a:rPr>
              <a:t>-6</a:t>
            </a:r>
            <a:endParaRPr lang="en-US">
              <a:solidFill>
                <a:schemeClr val="bg1"/>
              </a:solidFill>
            </a:endParaRPr>
          </a:p>
        </p:txBody>
      </p:sp>
      <p:sp>
        <p:nvSpPr>
          <p:cNvPr id="39994" name="Text Box 58"/>
          <p:cNvSpPr txBox="1">
            <a:spLocks noChangeArrowheads="1"/>
          </p:cNvSpPr>
          <p:nvPr/>
        </p:nvSpPr>
        <p:spPr bwMode="auto">
          <a:xfrm>
            <a:off x="533400" y="3505200"/>
            <a:ext cx="608013" cy="457200"/>
          </a:xfrm>
          <a:prstGeom prst="rect">
            <a:avLst/>
          </a:prstGeom>
          <a:noFill/>
          <a:ln w="9525">
            <a:noFill/>
            <a:miter lim="800000"/>
            <a:headEnd/>
            <a:tailEnd/>
          </a:ln>
        </p:spPr>
        <p:txBody>
          <a:bodyPr wrap="none">
            <a:spAutoFit/>
          </a:bodyPr>
          <a:lstStyle/>
          <a:p>
            <a:r>
              <a:rPr lang="en-US">
                <a:solidFill>
                  <a:schemeClr val="bg1"/>
                </a:solidFill>
              </a:rPr>
              <a:t>Mg</a:t>
            </a:r>
          </a:p>
        </p:txBody>
      </p:sp>
      <p:sp>
        <p:nvSpPr>
          <p:cNvPr id="39995" name="Text Box 59"/>
          <p:cNvSpPr txBox="1">
            <a:spLocks noChangeArrowheads="1"/>
          </p:cNvSpPr>
          <p:nvPr/>
        </p:nvSpPr>
        <p:spPr bwMode="auto">
          <a:xfrm>
            <a:off x="1981200" y="3505200"/>
            <a:ext cx="573088" cy="457200"/>
          </a:xfrm>
          <a:prstGeom prst="rect">
            <a:avLst/>
          </a:prstGeom>
          <a:noFill/>
          <a:ln w="9525">
            <a:noFill/>
            <a:miter lim="800000"/>
            <a:headEnd/>
            <a:tailEnd/>
          </a:ln>
        </p:spPr>
        <p:txBody>
          <a:bodyPr wrap="none">
            <a:spAutoFit/>
          </a:bodyPr>
          <a:lstStyle/>
          <a:p>
            <a:r>
              <a:rPr lang="en-US">
                <a:solidFill>
                  <a:schemeClr val="bg1"/>
                </a:solidFill>
              </a:rPr>
              <a:t>km</a:t>
            </a:r>
          </a:p>
        </p:txBody>
      </p:sp>
      <p:sp>
        <p:nvSpPr>
          <p:cNvPr id="39996" name="Text Box 60"/>
          <p:cNvSpPr txBox="1">
            <a:spLocks noChangeArrowheads="1"/>
          </p:cNvSpPr>
          <p:nvPr/>
        </p:nvSpPr>
        <p:spPr bwMode="auto">
          <a:xfrm>
            <a:off x="2817813" y="3505200"/>
            <a:ext cx="522287" cy="457200"/>
          </a:xfrm>
          <a:prstGeom prst="rect">
            <a:avLst/>
          </a:prstGeom>
          <a:noFill/>
          <a:ln w="9525">
            <a:noFill/>
            <a:miter lim="800000"/>
            <a:headEnd/>
            <a:tailEnd/>
          </a:ln>
        </p:spPr>
        <p:txBody>
          <a:bodyPr wrap="none">
            <a:spAutoFit/>
          </a:bodyPr>
          <a:lstStyle/>
          <a:p>
            <a:r>
              <a:rPr lang="en-US">
                <a:solidFill>
                  <a:schemeClr val="bg1"/>
                </a:solidFill>
              </a:rPr>
              <a:t>hL</a:t>
            </a:r>
          </a:p>
        </p:txBody>
      </p:sp>
      <p:sp>
        <p:nvSpPr>
          <p:cNvPr id="39997" name="Text Box 61"/>
          <p:cNvSpPr txBox="1">
            <a:spLocks noChangeArrowheads="1"/>
          </p:cNvSpPr>
          <p:nvPr/>
        </p:nvSpPr>
        <p:spPr bwMode="auto">
          <a:xfrm>
            <a:off x="3505200" y="3505200"/>
            <a:ext cx="623888" cy="457200"/>
          </a:xfrm>
          <a:prstGeom prst="rect">
            <a:avLst/>
          </a:prstGeom>
          <a:noFill/>
          <a:ln w="9525">
            <a:noFill/>
            <a:miter lim="800000"/>
            <a:headEnd/>
            <a:tailEnd/>
          </a:ln>
        </p:spPr>
        <p:txBody>
          <a:bodyPr wrap="none">
            <a:spAutoFit/>
          </a:bodyPr>
          <a:lstStyle/>
          <a:p>
            <a:r>
              <a:rPr lang="en-US">
                <a:solidFill>
                  <a:schemeClr val="bg1"/>
                </a:solidFill>
              </a:rPr>
              <a:t>dag</a:t>
            </a:r>
          </a:p>
        </p:txBody>
      </p:sp>
      <p:sp>
        <p:nvSpPr>
          <p:cNvPr id="39999" name="Text Box 63"/>
          <p:cNvSpPr txBox="1">
            <a:spLocks noChangeArrowheads="1"/>
          </p:cNvSpPr>
          <p:nvPr/>
        </p:nvSpPr>
        <p:spPr bwMode="auto">
          <a:xfrm>
            <a:off x="5130800" y="3505200"/>
            <a:ext cx="488950" cy="457200"/>
          </a:xfrm>
          <a:prstGeom prst="rect">
            <a:avLst/>
          </a:prstGeom>
          <a:noFill/>
          <a:ln w="9525">
            <a:noFill/>
            <a:miter lim="800000"/>
            <a:headEnd/>
            <a:tailEnd/>
          </a:ln>
        </p:spPr>
        <p:txBody>
          <a:bodyPr wrap="none">
            <a:spAutoFit/>
          </a:bodyPr>
          <a:lstStyle/>
          <a:p>
            <a:r>
              <a:rPr lang="en-US">
                <a:solidFill>
                  <a:schemeClr val="bg1"/>
                </a:solidFill>
              </a:rPr>
              <a:t>dg</a:t>
            </a:r>
          </a:p>
        </p:txBody>
      </p:sp>
      <p:sp>
        <p:nvSpPr>
          <p:cNvPr id="40000" name="Text Box 64"/>
          <p:cNvSpPr txBox="1">
            <a:spLocks noChangeArrowheads="1"/>
          </p:cNvSpPr>
          <p:nvPr/>
        </p:nvSpPr>
        <p:spPr bwMode="auto">
          <a:xfrm>
            <a:off x="5905500" y="3505200"/>
            <a:ext cx="555625" cy="457200"/>
          </a:xfrm>
          <a:prstGeom prst="rect">
            <a:avLst/>
          </a:prstGeom>
          <a:noFill/>
          <a:ln w="9525">
            <a:noFill/>
            <a:miter lim="800000"/>
            <a:headEnd/>
            <a:tailEnd/>
          </a:ln>
        </p:spPr>
        <p:txBody>
          <a:bodyPr wrap="none">
            <a:spAutoFit/>
          </a:bodyPr>
          <a:lstStyle/>
          <a:p>
            <a:r>
              <a:rPr lang="en-US">
                <a:solidFill>
                  <a:schemeClr val="bg1"/>
                </a:solidFill>
              </a:rPr>
              <a:t>cm</a:t>
            </a:r>
          </a:p>
        </p:txBody>
      </p:sp>
      <p:sp>
        <p:nvSpPr>
          <p:cNvPr id="40001" name="Text Box 65"/>
          <p:cNvSpPr txBox="1">
            <a:spLocks noChangeArrowheads="1"/>
          </p:cNvSpPr>
          <p:nvPr/>
        </p:nvSpPr>
        <p:spPr bwMode="auto">
          <a:xfrm>
            <a:off x="6705600" y="3505200"/>
            <a:ext cx="606425" cy="457200"/>
          </a:xfrm>
          <a:prstGeom prst="rect">
            <a:avLst/>
          </a:prstGeom>
          <a:noFill/>
          <a:ln w="9525">
            <a:noFill/>
            <a:miter lim="800000"/>
            <a:headEnd/>
            <a:tailEnd/>
          </a:ln>
        </p:spPr>
        <p:txBody>
          <a:bodyPr wrap="none">
            <a:spAutoFit/>
          </a:bodyPr>
          <a:lstStyle/>
          <a:p>
            <a:r>
              <a:rPr lang="en-US">
                <a:solidFill>
                  <a:schemeClr val="bg1"/>
                </a:solidFill>
              </a:rPr>
              <a:t>mL</a:t>
            </a:r>
          </a:p>
        </p:txBody>
      </p:sp>
      <p:sp>
        <p:nvSpPr>
          <p:cNvPr id="40002" name="Text Box 66"/>
          <p:cNvSpPr txBox="1">
            <a:spLocks noChangeArrowheads="1"/>
          </p:cNvSpPr>
          <p:nvPr/>
        </p:nvSpPr>
        <p:spPr bwMode="auto">
          <a:xfrm>
            <a:off x="8140700" y="3505200"/>
            <a:ext cx="512763" cy="457200"/>
          </a:xfrm>
          <a:prstGeom prst="rect">
            <a:avLst/>
          </a:prstGeom>
          <a:noFill/>
          <a:ln w="9525">
            <a:noFill/>
            <a:miter lim="800000"/>
            <a:headEnd/>
            <a:tailEnd/>
          </a:ln>
        </p:spPr>
        <p:txBody>
          <a:bodyPr wrap="none">
            <a:spAutoFit/>
          </a:bodyPr>
          <a:lstStyle/>
          <a:p>
            <a:r>
              <a:rPr lang="en-US">
                <a:solidFill>
                  <a:schemeClr val="bg1"/>
                </a:solidFill>
              </a:rPr>
              <a:t>µg</a:t>
            </a:r>
          </a:p>
        </p:txBody>
      </p:sp>
      <p:sp>
        <p:nvSpPr>
          <p:cNvPr id="40003" name="Line 67"/>
          <p:cNvSpPr>
            <a:spLocks noChangeShapeType="1"/>
          </p:cNvSpPr>
          <p:nvPr/>
        </p:nvSpPr>
        <p:spPr bwMode="auto">
          <a:xfrm>
            <a:off x="838200" y="3962400"/>
            <a:ext cx="0" cy="2286000"/>
          </a:xfrm>
          <a:prstGeom prst="line">
            <a:avLst/>
          </a:prstGeom>
          <a:noFill/>
          <a:ln w="9525">
            <a:solidFill>
              <a:schemeClr val="bg1"/>
            </a:solidFill>
            <a:round/>
            <a:headEnd/>
            <a:tailEnd/>
          </a:ln>
        </p:spPr>
        <p:txBody>
          <a:bodyPr/>
          <a:lstStyle/>
          <a:p>
            <a:endParaRPr lang="en-US"/>
          </a:p>
        </p:txBody>
      </p:sp>
      <p:sp>
        <p:nvSpPr>
          <p:cNvPr id="40004" name="Text Box 68"/>
          <p:cNvSpPr txBox="1">
            <a:spLocks noChangeArrowheads="1"/>
          </p:cNvSpPr>
          <p:nvPr/>
        </p:nvSpPr>
        <p:spPr bwMode="auto">
          <a:xfrm>
            <a:off x="365125" y="6213475"/>
            <a:ext cx="2471738" cy="457200"/>
          </a:xfrm>
          <a:prstGeom prst="rect">
            <a:avLst/>
          </a:prstGeom>
          <a:noFill/>
          <a:ln w="9525">
            <a:noFill/>
            <a:miter lim="800000"/>
            <a:headEnd/>
            <a:tailEnd/>
          </a:ln>
        </p:spPr>
        <p:txBody>
          <a:bodyPr wrap="none">
            <a:spAutoFit/>
          </a:bodyPr>
          <a:lstStyle/>
          <a:p>
            <a:r>
              <a:rPr lang="en-US">
                <a:solidFill>
                  <a:schemeClr val="bg1"/>
                </a:solidFill>
              </a:rPr>
              <a:t>= 1,000,000 grams</a:t>
            </a:r>
          </a:p>
        </p:txBody>
      </p:sp>
      <p:sp>
        <p:nvSpPr>
          <p:cNvPr id="40005" name="Line 69"/>
          <p:cNvSpPr>
            <a:spLocks noChangeShapeType="1"/>
          </p:cNvSpPr>
          <p:nvPr/>
        </p:nvSpPr>
        <p:spPr bwMode="auto">
          <a:xfrm>
            <a:off x="2286000" y="3962400"/>
            <a:ext cx="0" cy="1676400"/>
          </a:xfrm>
          <a:prstGeom prst="line">
            <a:avLst/>
          </a:prstGeom>
          <a:noFill/>
          <a:ln w="9525">
            <a:solidFill>
              <a:schemeClr val="bg1"/>
            </a:solidFill>
            <a:round/>
            <a:headEnd/>
            <a:tailEnd/>
          </a:ln>
        </p:spPr>
        <p:txBody>
          <a:bodyPr/>
          <a:lstStyle/>
          <a:p>
            <a:endParaRPr lang="en-US"/>
          </a:p>
        </p:txBody>
      </p:sp>
      <p:sp>
        <p:nvSpPr>
          <p:cNvPr id="40006" name="Text Box 70"/>
          <p:cNvSpPr txBox="1">
            <a:spLocks noChangeArrowheads="1"/>
          </p:cNvSpPr>
          <p:nvPr/>
        </p:nvSpPr>
        <p:spPr bwMode="auto">
          <a:xfrm>
            <a:off x="1447800" y="5638800"/>
            <a:ext cx="2005013" cy="457200"/>
          </a:xfrm>
          <a:prstGeom prst="rect">
            <a:avLst/>
          </a:prstGeom>
          <a:noFill/>
          <a:ln w="9525">
            <a:noFill/>
            <a:miter lim="800000"/>
            <a:headEnd/>
            <a:tailEnd/>
          </a:ln>
        </p:spPr>
        <p:txBody>
          <a:bodyPr wrap="none">
            <a:spAutoFit/>
          </a:bodyPr>
          <a:lstStyle/>
          <a:p>
            <a:r>
              <a:rPr lang="en-US">
                <a:solidFill>
                  <a:schemeClr val="bg1"/>
                </a:solidFill>
              </a:rPr>
              <a:t>= 1,000 meters</a:t>
            </a:r>
          </a:p>
        </p:txBody>
      </p:sp>
      <p:sp>
        <p:nvSpPr>
          <p:cNvPr id="40007" name="Text Box 71"/>
          <p:cNvSpPr txBox="1">
            <a:spLocks noChangeArrowheads="1"/>
          </p:cNvSpPr>
          <p:nvPr/>
        </p:nvSpPr>
        <p:spPr bwMode="auto">
          <a:xfrm>
            <a:off x="2651125" y="5070475"/>
            <a:ext cx="1573213" cy="457200"/>
          </a:xfrm>
          <a:prstGeom prst="rect">
            <a:avLst/>
          </a:prstGeom>
          <a:noFill/>
          <a:ln w="9525">
            <a:noFill/>
            <a:miter lim="800000"/>
            <a:headEnd/>
            <a:tailEnd/>
          </a:ln>
        </p:spPr>
        <p:txBody>
          <a:bodyPr wrap="none">
            <a:spAutoFit/>
          </a:bodyPr>
          <a:lstStyle/>
          <a:p>
            <a:r>
              <a:rPr lang="en-US">
                <a:solidFill>
                  <a:schemeClr val="bg1"/>
                </a:solidFill>
              </a:rPr>
              <a:t>= 100 liters</a:t>
            </a:r>
          </a:p>
        </p:txBody>
      </p:sp>
      <p:sp>
        <p:nvSpPr>
          <p:cNvPr id="40009" name="Line 73"/>
          <p:cNvSpPr>
            <a:spLocks noChangeShapeType="1"/>
          </p:cNvSpPr>
          <p:nvPr/>
        </p:nvSpPr>
        <p:spPr bwMode="auto">
          <a:xfrm>
            <a:off x="3048000" y="3962400"/>
            <a:ext cx="0" cy="1143000"/>
          </a:xfrm>
          <a:prstGeom prst="line">
            <a:avLst/>
          </a:prstGeom>
          <a:noFill/>
          <a:ln w="9525">
            <a:solidFill>
              <a:schemeClr val="bg1"/>
            </a:solidFill>
            <a:round/>
            <a:headEnd/>
            <a:tailEnd/>
          </a:ln>
        </p:spPr>
        <p:txBody>
          <a:bodyPr/>
          <a:lstStyle/>
          <a:p>
            <a:endParaRPr lang="en-US"/>
          </a:p>
        </p:txBody>
      </p:sp>
      <p:sp>
        <p:nvSpPr>
          <p:cNvPr id="40010" name="Text Box 74"/>
          <p:cNvSpPr txBox="1">
            <a:spLocks noChangeArrowheads="1"/>
          </p:cNvSpPr>
          <p:nvPr/>
        </p:nvSpPr>
        <p:spPr bwMode="auto">
          <a:xfrm>
            <a:off x="3413125" y="4460875"/>
            <a:ext cx="1557338" cy="457200"/>
          </a:xfrm>
          <a:prstGeom prst="rect">
            <a:avLst/>
          </a:prstGeom>
          <a:noFill/>
          <a:ln w="9525">
            <a:noFill/>
            <a:miter lim="800000"/>
            <a:headEnd/>
            <a:tailEnd/>
          </a:ln>
        </p:spPr>
        <p:txBody>
          <a:bodyPr wrap="none">
            <a:spAutoFit/>
          </a:bodyPr>
          <a:lstStyle/>
          <a:p>
            <a:r>
              <a:rPr lang="en-US">
                <a:solidFill>
                  <a:schemeClr val="bg1"/>
                </a:solidFill>
              </a:rPr>
              <a:t>= 10 grams</a:t>
            </a:r>
          </a:p>
        </p:txBody>
      </p:sp>
      <p:sp>
        <p:nvSpPr>
          <p:cNvPr id="40011" name="Line 75"/>
          <p:cNvSpPr>
            <a:spLocks noChangeShapeType="1"/>
          </p:cNvSpPr>
          <p:nvPr/>
        </p:nvSpPr>
        <p:spPr bwMode="auto">
          <a:xfrm>
            <a:off x="3810000" y="3949700"/>
            <a:ext cx="0" cy="533400"/>
          </a:xfrm>
          <a:prstGeom prst="line">
            <a:avLst/>
          </a:prstGeom>
          <a:noFill/>
          <a:ln w="9525">
            <a:solidFill>
              <a:schemeClr val="bg1"/>
            </a:solidFill>
            <a:round/>
            <a:headEnd/>
            <a:tailEnd/>
          </a:ln>
        </p:spPr>
        <p:txBody>
          <a:bodyPr/>
          <a:lstStyle/>
          <a:p>
            <a:endParaRPr lang="en-US"/>
          </a:p>
        </p:txBody>
      </p:sp>
      <p:sp>
        <p:nvSpPr>
          <p:cNvPr id="40012" name="Text Box 76"/>
          <p:cNvSpPr txBox="1">
            <a:spLocks noChangeArrowheads="1"/>
          </p:cNvSpPr>
          <p:nvPr/>
        </p:nvSpPr>
        <p:spPr bwMode="auto">
          <a:xfrm>
            <a:off x="4648200" y="5715000"/>
            <a:ext cx="1574800" cy="457200"/>
          </a:xfrm>
          <a:prstGeom prst="rect">
            <a:avLst/>
          </a:prstGeom>
          <a:noFill/>
          <a:ln w="9525">
            <a:noFill/>
            <a:miter lim="800000"/>
            <a:headEnd/>
            <a:tailEnd/>
          </a:ln>
        </p:spPr>
        <p:txBody>
          <a:bodyPr wrap="none">
            <a:spAutoFit/>
          </a:bodyPr>
          <a:lstStyle/>
          <a:p>
            <a:r>
              <a:rPr lang="en-US">
                <a:solidFill>
                  <a:schemeClr val="bg1"/>
                </a:solidFill>
              </a:rPr>
              <a:t>10 dg = 1 g</a:t>
            </a:r>
          </a:p>
        </p:txBody>
      </p:sp>
      <p:sp>
        <p:nvSpPr>
          <p:cNvPr id="40013" name="Text Box 77"/>
          <p:cNvSpPr txBox="1">
            <a:spLocks noChangeArrowheads="1"/>
          </p:cNvSpPr>
          <p:nvPr/>
        </p:nvSpPr>
        <p:spPr bwMode="auto">
          <a:xfrm>
            <a:off x="5486400" y="5105400"/>
            <a:ext cx="1878013" cy="457200"/>
          </a:xfrm>
          <a:prstGeom prst="rect">
            <a:avLst/>
          </a:prstGeom>
          <a:noFill/>
          <a:ln w="9525">
            <a:noFill/>
            <a:miter lim="800000"/>
            <a:headEnd/>
            <a:tailEnd/>
          </a:ln>
        </p:spPr>
        <p:txBody>
          <a:bodyPr wrap="none">
            <a:spAutoFit/>
          </a:bodyPr>
          <a:lstStyle/>
          <a:p>
            <a:r>
              <a:rPr lang="en-US">
                <a:solidFill>
                  <a:schemeClr val="bg1"/>
                </a:solidFill>
              </a:rPr>
              <a:t>100 cm = 1 m</a:t>
            </a:r>
          </a:p>
        </p:txBody>
      </p:sp>
      <p:sp>
        <p:nvSpPr>
          <p:cNvPr id="40014" name="Text Box 78"/>
          <p:cNvSpPr txBox="1">
            <a:spLocks noChangeArrowheads="1"/>
          </p:cNvSpPr>
          <p:nvPr/>
        </p:nvSpPr>
        <p:spPr bwMode="auto">
          <a:xfrm>
            <a:off x="6400800" y="4495800"/>
            <a:ext cx="2030413" cy="457200"/>
          </a:xfrm>
          <a:prstGeom prst="rect">
            <a:avLst/>
          </a:prstGeom>
          <a:noFill/>
          <a:ln w="9525">
            <a:noFill/>
            <a:miter lim="800000"/>
            <a:headEnd/>
            <a:tailEnd/>
          </a:ln>
        </p:spPr>
        <p:txBody>
          <a:bodyPr wrap="none">
            <a:spAutoFit/>
          </a:bodyPr>
          <a:lstStyle/>
          <a:p>
            <a:r>
              <a:rPr lang="en-US">
                <a:solidFill>
                  <a:schemeClr val="bg1"/>
                </a:solidFill>
              </a:rPr>
              <a:t>1000 mL = 1 L</a:t>
            </a:r>
          </a:p>
        </p:txBody>
      </p:sp>
      <p:sp>
        <p:nvSpPr>
          <p:cNvPr id="40015" name="Text Box 79"/>
          <p:cNvSpPr txBox="1">
            <a:spLocks noChangeArrowheads="1"/>
          </p:cNvSpPr>
          <p:nvPr/>
        </p:nvSpPr>
        <p:spPr bwMode="auto">
          <a:xfrm>
            <a:off x="6324600" y="6172200"/>
            <a:ext cx="2489200" cy="457200"/>
          </a:xfrm>
          <a:prstGeom prst="rect">
            <a:avLst/>
          </a:prstGeom>
          <a:noFill/>
          <a:ln w="9525">
            <a:noFill/>
            <a:miter lim="800000"/>
            <a:headEnd/>
            <a:tailEnd/>
          </a:ln>
        </p:spPr>
        <p:txBody>
          <a:bodyPr wrap="none">
            <a:spAutoFit/>
          </a:bodyPr>
          <a:lstStyle/>
          <a:p>
            <a:r>
              <a:rPr lang="en-US">
                <a:solidFill>
                  <a:schemeClr val="bg1"/>
                </a:solidFill>
              </a:rPr>
              <a:t>1,000,000 ug = 1 g</a:t>
            </a:r>
          </a:p>
        </p:txBody>
      </p:sp>
      <p:sp>
        <p:nvSpPr>
          <p:cNvPr id="40017" name="Line 81"/>
          <p:cNvSpPr>
            <a:spLocks noChangeShapeType="1"/>
          </p:cNvSpPr>
          <p:nvPr/>
        </p:nvSpPr>
        <p:spPr bwMode="auto">
          <a:xfrm>
            <a:off x="8458200" y="3962400"/>
            <a:ext cx="0" cy="2133600"/>
          </a:xfrm>
          <a:prstGeom prst="line">
            <a:avLst/>
          </a:prstGeom>
          <a:noFill/>
          <a:ln w="9525">
            <a:solidFill>
              <a:schemeClr val="bg1"/>
            </a:solidFill>
            <a:round/>
            <a:headEnd/>
            <a:tailEnd/>
          </a:ln>
        </p:spPr>
        <p:txBody>
          <a:bodyPr/>
          <a:lstStyle/>
          <a:p>
            <a:endParaRPr lang="en-US"/>
          </a:p>
        </p:txBody>
      </p:sp>
      <p:sp>
        <p:nvSpPr>
          <p:cNvPr id="40018" name="Line 82"/>
          <p:cNvSpPr>
            <a:spLocks noChangeShapeType="1"/>
          </p:cNvSpPr>
          <p:nvPr/>
        </p:nvSpPr>
        <p:spPr bwMode="auto">
          <a:xfrm>
            <a:off x="7010400" y="3962400"/>
            <a:ext cx="0" cy="533400"/>
          </a:xfrm>
          <a:prstGeom prst="line">
            <a:avLst/>
          </a:prstGeom>
          <a:noFill/>
          <a:ln w="9525">
            <a:solidFill>
              <a:schemeClr val="bg1"/>
            </a:solidFill>
            <a:round/>
            <a:headEnd/>
            <a:tailEnd/>
          </a:ln>
        </p:spPr>
        <p:txBody>
          <a:bodyPr/>
          <a:lstStyle/>
          <a:p>
            <a:endParaRPr lang="en-US"/>
          </a:p>
        </p:txBody>
      </p:sp>
      <p:sp>
        <p:nvSpPr>
          <p:cNvPr id="40019" name="Line 83"/>
          <p:cNvSpPr>
            <a:spLocks noChangeShapeType="1"/>
          </p:cNvSpPr>
          <p:nvPr/>
        </p:nvSpPr>
        <p:spPr bwMode="auto">
          <a:xfrm>
            <a:off x="6172200" y="3962400"/>
            <a:ext cx="0" cy="1143000"/>
          </a:xfrm>
          <a:prstGeom prst="line">
            <a:avLst/>
          </a:prstGeom>
          <a:noFill/>
          <a:ln w="9525">
            <a:solidFill>
              <a:schemeClr val="bg1"/>
            </a:solidFill>
            <a:round/>
            <a:headEnd/>
            <a:tailEnd/>
          </a:ln>
        </p:spPr>
        <p:txBody>
          <a:bodyPr/>
          <a:lstStyle/>
          <a:p>
            <a:endParaRPr lang="en-US"/>
          </a:p>
        </p:txBody>
      </p:sp>
      <p:sp>
        <p:nvSpPr>
          <p:cNvPr id="40020" name="Line 84"/>
          <p:cNvSpPr>
            <a:spLocks noChangeShapeType="1"/>
          </p:cNvSpPr>
          <p:nvPr/>
        </p:nvSpPr>
        <p:spPr bwMode="auto">
          <a:xfrm>
            <a:off x="5410200" y="4038600"/>
            <a:ext cx="0" cy="1676400"/>
          </a:xfrm>
          <a:prstGeom prst="line">
            <a:avLst/>
          </a:prstGeom>
          <a:noFill/>
          <a:ln w="9525">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2000"/>
                                        <p:tgtEl>
                                          <p:spTgt spid="39941"/>
                                        </p:tgtEl>
                                      </p:cBhvr>
                                    </p:animEffect>
                                    <p:anim calcmode="lin" valueType="num">
                                      <p:cBhvr>
                                        <p:cTn id="8" dur="2000" fill="hold"/>
                                        <p:tgtEl>
                                          <p:spTgt spid="39941"/>
                                        </p:tgtEl>
                                        <p:attrNameLst>
                                          <p:attrName>style.rotation</p:attrName>
                                        </p:attrNameLst>
                                      </p:cBhvr>
                                      <p:tavLst>
                                        <p:tav tm="0">
                                          <p:val>
                                            <p:fltVal val="720"/>
                                          </p:val>
                                        </p:tav>
                                        <p:tav tm="100000">
                                          <p:val>
                                            <p:fltVal val="0"/>
                                          </p:val>
                                        </p:tav>
                                      </p:tavLst>
                                    </p:anim>
                                    <p:anim calcmode="lin" valueType="num">
                                      <p:cBhvr>
                                        <p:cTn id="9" dur="2000" fill="hold"/>
                                        <p:tgtEl>
                                          <p:spTgt spid="39941"/>
                                        </p:tgtEl>
                                        <p:attrNameLst>
                                          <p:attrName>ppt_h</p:attrName>
                                        </p:attrNameLst>
                                      </p:cBhvr>
                                      <p:tavLst>
                                        <p:tav tm="0">
                                          <p:val>
                                            <p:fltVal val="0"/>
                                          </p:val>
                                        </p:tav>
                                        <p:tav tm="100000">
                                          <p:val>
                                            <p:strVal val="#ppt_h"/>
                                          </p:val>
                                        </p:tav>
                                      </p:tavLst>
                                    </p:anim>
                                    <p:anim calcmode="lin" valueType="num">
                                      <p:cBhvr>
                                        <p:cTn id="10" dur="2000" fill="hold"/>
                                        <p:tgtEl>
                                          <p:spTgt spid="3994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9942"/>
                                        </p:tgtEl>
                                        <p:attrNameLst>
                                          <p:attrName>style.visibility</p:attrName>
                                        </p:attrNameLst>
                                      </p:cBhvr>
                                      <p:to>
                                        <p:strVal val="visible"/>
                                      </p:to>
                                    </p:set>
                                    <p:anim calcmode="lin" valueType="num">
                                      <p:cBhvr>
                                        <p:cTn id="15" dur="500" decel="50000" fill="hold">
                                          <p:stCondLst>
                                            <p:cond delay="0"/>
                                          </p:stCondLst>
                                        </p:cTn>
                                        <p:tgtEl>
                                          <p:spTgt spid="3994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994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9942"/>
                                        </p:tgtEl>
                                        <p:attrNameLst>
                                          <p:attrName>ppt_w</p:attrName>
                                        </p:attrNameLst>
                                      </p:cBhvr>
                                      <p:tavLst>
                                        <p:tav tm="0">
                                          <p:val>
                                            <p:strVal val="#ppt_w*.05"/>
                                          </p:val>
                                        </p:tav>
                                        <p:tav tm="100000">
                                          <p:val>
                                            <p:strVal val="#ppt_w"/>
                                          </p:val>
                                        </p:tav>
                                      </p:tavLst>
                                    </p:anim>
                                    <p:anim calcmode="lin" valueType="num">
                                      <p:cBhvr>
                                        <p:cTn id="18" dur="1000" fill="hold"/>
                                        <p:tgtEl>
                                          <p:spTgt spid="3994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994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994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994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9942"/>
                                        </p:tgtEl>
                                      </p:cBhvr>
                                    </p:animEffect>
                                  </p:childTnLst>
                                </p:cTn>
                              </p:par>
                              <p:par>
                                <p:cTn id="23" presetID="25" presetClass="entr" presetSubtype="0" fill="hold" grpId="0" nodeType="withEffect">
                                  <p:stCondLst>
                                    <p:cond delay="0"/>
                                  </p:stCondLst>
                                  <p:childTnLst>
                                    <p:set>
                                      <p:cBhvr>
                                        <p:cTn id="24" dur="1" fill="hold">
                                          <p:stCondLst>
                                            <p:cond delay="0"/>
                                          </p:stCondLst>
                                        </p:cTn>
                                        <p:tgtEl>
                                          <p:spTgt spid="39943"/>
                                        </p:tgtEl>
                                        <p:attrNameLst>
                                          <p:attrName>style.visibility</p:attrName>
                                        </p:attrNameLst>
                                      </p:cBhvr>
                                      <p:to>
                                        <p:strVal val="visible"/>
                                      </p:to>
                                    </p:set>
                                    <p:anim calcmode="lin" valueType="num">
                                      <p:cBhvr>
                                        <p:cTn id="25" dur="500" decel="50000" fill="hold">
                                          <p:stCondLst>
                                            <p:cond delay="0"/>
                                          </p:stCondLst>
                                        </p:cTn>
                                        <p:tgtEl>
                                          <p:spTgt spid="39943"/>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9943"/>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9943"/>
                                        </p:tgtEl>
                                        <p:attrNameLst>
                                          <p:attrName>ppt_w</p:attrName>
                                        </p:attrNameLst>
                                      </p:cBhvr>
                                      <p:tavLst>
                                        <p:tav tm="0">
                                          <p:val>
                                            <p:strVal val="#ppt_w*.05"/>
                                          </p:val>
                                        </p:tav>
                                        <p:tav tm="100000">
                                          <p:val>
                                            <p:strVal val="#ppt_w"/>
                                          </p:val>
                                        </p:tav>
                                      </p:tavLst>
                                    </p:anim>
                                    <p:anim calcmode="lin" valueType="num">
                                      <p:cBhvr>
                                        <p:cTn id="28" dur="1000" fill="hold"/>
                                        <p:tgtEl>
                                          <p:spTgt spid="39943"/>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9943"/>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9943"/>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9943"/>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9943"/>
                                        </p:tgtEl>
                                      </p:cBhvr>
                                    </p:animEffect>
                                  </p:childTnLst>
                                </p:cTn>
                              </p:par>
                              <p:par>
                                <p:cTn id="33" presetID="25" presetClass="entr" presetSubtype="0" fill="hold" grpId="0" nodeType="withEffect">
                                  <p:stCondLst>
                                    <p:cond delay="0"/>
                                  </p:stCondLst>
                                  <p:childTnLst>
                                    <p:set>
                                      <p:cBhvr>
                                        <p:cTn id="34" dur="1" fill="hold">
                                          <p:stCondLst>
                                            <p:cond delay="0"/>
                                          </p:stCondLst>
                                        </p:cTn>
                                        <p:tgtEl>
                                          <p:spTgt spid="39946"/>
                                        </p:tgtEl>
                                        <p:attrNameLst>
                                          <p:attrName>style.visibility</p:attrName>
                                        </p:attrNameLst>
                                      </p:cBhvr>
                                      <p:to>
                                        <p:strVal val="visible"/>
                                      </p:to>
                                    </p:set>
                                    <p:anim calcmode="lin" valueType="num">
                                      <p:cBhvr>
                                        <p:cTn id="35" dur="500" decel="50000" fill="hold">
                                          <p:stCondLst>
                                            <p:cond delay="0"/>
                                          </p:stCondLst>
                                        </p:cTn>
                                        <p:tgtEl>
                                          <p:spTgt spid="3994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994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9946"/>
                                        </p:tgtEl>
                                        <p:attrNameLst>
                                          <p:attrName>ppt_w</p:attrName>
                                        </p:attrNameLst>
                                      </p:cBhvr>
                                      <p:tavLst>
                                        <p:tav tm="0">
                                          <p:val>
                                            <p:strVal val="#ppt_w*.05"/>
                                          </p:val>
                                        </p:tav>
                                        <p:tav tm="100000">
                                          <p:val>
                                            <p:strVal val="#ppt_w"/>
                                          </p:val>
                                        </p:tav>
                                      </p:tavLst>
                                    </p:anim>
                                    <p:anim calcmode="lin" valueType="num">
                                      <p:cBhvr>
                                        <p:cTn id="38" dur="1000" fill="hold"/>
                                        <p:tgtEl>
                                          <p:spTgt spid="3994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994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994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994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9946"/>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39947"/>
                                        </p:tgtEl>
                                        <p:attrNameLst>
                                          <p:attrName>style.visibility</p:attrName>
                                        </p:attrNameLst>
                                      </p:cBhvr>
                                      <p:to>
                                        <p:strVal val="visible"/>
                                      </p:to>
                                    </p:set>
                                    <p:anim calcmode="lin" valueType="num">
                                      <p:cBhvr>
                                        <p:cTn id="45" dur="500" decel="50000" fill="hold">
                                          <p:stCondLst>
                                            <p:cond delay="0"/>
                                          </p:stCondLst>
                                        </p:cTn>
                                        <p:tgtEl>
                                          <p:spTgt spid="39947"/>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9947"/>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9947"/>
                                        </p:tgtEl>
                                        <p:attrNameLst>
                                          <p:attrName>ppt_w</p:attrName>
                                        </p:attrNameLst>
                                      </p:cBhvr>
                                      <p:tavLst>
                                        <p:tav tm="0">
                                          <p:val>
                                            <p:strVal val="#ppt_w*.05"/>
                                          </p:val>
                                        </p:tav>
                                        <p:tav tm="100000">
                                          <p:val>
                                            <p:strVal val="#ppt_w"/>
                                          </p:val>
                                        </p:tav>
                                      </p:tavLst>
                                    </p:anim>
                                    <p:anim calcmode="lin" valueType="num">
                                      <p:cBhvr>
                                        <p:cTn id="48" dur="1000" fill="hold"/>
                                        <p:tgtEl>
                                          <p:spTgt spid="39947"/>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9947"/>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9947"/>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9947"/>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9947"/>
                                        </p:tgtEl>
                                      </p:cBhvr>
                                    </p:animEffect>
                                  </p:childTnLst>
                                </p:cTn>
                              </p:par>
                              <p:par>
                                <p:cTn id="53" presetID="25" presetClass="entr" presetSubtype="0" fill="hold" grpId="0" nodeType="withEffect">
                                  <p:stCondLst>
                                    <p:cond delay="0"/>
                                  </p:stCondLst>
                                  <p:childTnLst>
                                    <p:set>
                                      <p:cBhvr>
                                        <p:cTn id="54" dur="1" fill="hold">
                                          <p:stCondLst>
                                            <p:cond delay="0"/>
                                          </p:stCondLst>
                                        </p:cTn>
                                        <p:tgtEl>
                                          <p:spTgt spid="39948"/>
                                        </p:tgtEl>
                                        <p:attrNameLst>
                                          <p:attrName>style.visibility</p:attrName>
                                        </p:attrNameLst>
                                      </p:cBhvr>
                                      <p:to>
                                        <p:strVal val="visible"/>
                                      </p:to>
                                    </p:set>
                                    <p:anim calcmode="lin" valueType="num">
                                      <p:cBhvr>
                                        <p:cTn id="55" dur="500" decel="50000" fill="hold">
                                          <p:stCondLst>
                                            <p:cond delay="0"/>
                                          </p:stCondLst>
                                        </p:cTn>
                                        <p:tgtEl>
                                          <p:spTgt spid="3994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994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9948"/>
                                        </p:tgtEl>
                                        <p:attrNameLst>
                                          <p:attrName>ppt_w</p:attrName>
                                        </p:attrNameLst>
                                      </p:cBhvr>
                                      <p:tavLst>
                                        <p:tav tm="0">
                                          <p:val>
                                            <p:strVal val="#ppt_w*.05"/>
                                          </p:val>
                                        </p:tav>
                                        <p:tav tm="100000">
                                          <p:val>
                                            <p:strVal val="#ppt_w"/>
                                          </p:val>
                                        </p:tav>
                                      </p:tavLst>
                                    </p:anim>
                                    <p:anim calcmode="lin" valueType="num">
                                      <p:cBhvr>
                                        <p:cTn id="58" dur="1000" fill="hold"/>
                                        <p:tgtEl>
                                          <p:spTgt spid="3994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994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994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994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9948"/>
                                        </p:tgtEl>
                                      </p:cBhvr>
                                    </p:animEffect>
                                  </p:childTnLst>
                                </p:cTn>
                              </p:par>
                              <p:par>
                                <p:cTn id="63" presetID="25" presetClass="entr" presetSubtype="0" fill="hold" grpId="0" nodeType="withEffect">
                                  <p:stCondLst>
                                    <p:cond delay="0"/>
                                  </p:stCondLst>
                                  <p:childTnLst>
                                    <p:set>
                                      <p:cBhvr>
                                        <p:cTn id="64" dur="1" fill="hold">
                                          <p:stCondLst>
                                            <p:cond delay="0"/>
                                          </p:stCondLst>
                                        </p:cTn>
                                        <p:tgtEl>
                                          <p:spTgt spid="39949"/>
                                        </p:tgtEl>
                                        <p:attrNameLst>
                                          <p:attrName>style.visibility</p:attrName>
                                        </p:attrNameLst>
                                      </p:cBhvr>
                                      <p:to>
                                        <p:strVal val="visible"/>
                                      </p:to>
                                    </p:set>
                                    <p:anim calcmode="lin" valueType="num">
                                      <p:cBhvr>
                                        <p:cTn id="65" dur="500" decel="50000" fill="hold">
                                          <p:stCondLst>
                                            <p:cond delay="0"/>
                                          </p:stCondLst>
                                        </p:cTn>
                                        <p:tgtEl>
                                          <p:spTgt spid="3994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3994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39949"/>
                                        </p:tgtEl>
                                        <p:attrNameLst>
                                          <p:attrName>ppt_w</p:attrName>
                                        </p:attrNameLst>
                                      </p:cBhvr>
                                      <p:tavLst>
                                        <p:tav tm="0">
                                          <p:val>
                                            <p:strVal val="#ppt_w*.05"/>
                                          </p:val>
                                        </p:tav>
                                        <p:tav tm="100000">
                                          <p:val>
                                            <p:strVal val="#ppt_w"/>
                                          </p:val>
                                        </p:tav>
                                      </p:tavLst>
                                    </p:anim>
                                    <p:anim calcmode="lin" valueType="num">
                                      <p:cBhvr>
                                        <p:cTn id="68" dur="1000" fill="hold"/>
                                        <p:tgtEl>
                                          <p:spTgt spid="3994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3994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3994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3994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39949"/>
                                        </p:tgtEl>
                                      </p:cBhvr>
                                    </p:animEffect>
                                  </p:childTnLst>
                                </p:cTn>
                              </p:par>
                              <p:par>
                                <p:cTn id="73" presetID="25" presetClass="entr" presetSubtype="0" fill="hold" grpId="0" nodeType="withEffect">
                                  <p:stCondLst>
                                    <p:cond delay="0"/>
                                  </p:stCondLst>
                                  <p:childTnLst>
                                    <p:set>
                                      <p:cBhvr>
                                        <p:cTn id="74" dur="1" fill="hold">
                                          <p:stCondLst>
                                            <p:cond delay="0"/>
                                          </p:stCondLst>
                                        </p:cTn>
                                        <p:tgtEl>
                                          <p:spTgt spid="39950"/>
                                        </p:tgtEl>
                                        <p:attrNameLst>
                                          <p:attrName>style.visibility</p:attrName>
                                        </p:attrNameLst>
                                      </p:cBhvr>
                                      <p:to>
                                        <p:strVal val="visible"/>
                                      </p:to>
                                    </p:set>
                                    <p:anim calcmode="lin" valueType="num">
                                      <p:cBhvr>
                                        <p:cTn id="75" dur="500" decel="50000" fill="hold">
                                          <p:stCondLst>
                                            <p:cond delay="0"/>
                                          </p:stCondLst>
                                        </p:cTn>
                                        <p:tgtEl>
                                          <p:spTgt spid="39950"/>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9950"/>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9950"/>
                                        </p:tgtEl>
                                        <p:attrNameLst>
                                          <p:attrName>ppt_w</p:attrName>
                                        </p:attrNameLst>
                                      </p:cBhvr>
                                      <p:tavLst>
                                        <p:tav tm="0">
                                          <p:val>
                                            <p:strVal val="#ppt_w*.05"/>
                                          </p:val>
                                        </p:tav>
                                        <p:tav tm="100000">
                                          <p:val>
                                            <p:strVal val="#ppt_w"/>
                                          </p:val>
                                        </p:tav>
                                      </p:tavLst>
                                    </p:anim>
                                    <p:anim calcmode="lin" valueType="num">
                                      <p:cBhvr>
                                        <p:cTn id="78" dur="1000" fill="hold"/>
                                        <p:tgtEl>
                                          <p:spTgt spid="39950"/>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9950"/>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9950"/>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9950"/>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9950"/>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39951"/>
                                        </p:tgtEl>
                                        <p:attrNameLst>
                                          <p:attrName>style.visibility</p:attrName>
                                        </p:attrNameLst>
                                      </p:cBhvr>
                                      <p:to>
                                        <p:strVal val="visible"/>
                                      </p:to>
                                    </p:set>
                                    <p:anim calcmode="lin" valueType="num">
                                      <p:cBhvr>
                                        <p:cTn id="85" dur="500" decel="50000" fill="hold">
                                          <p:stCondLst>
                                            <p:cond delay="0"/>
                                          </p:stCondLst>
                                        </p:cTn>
                                        <p:tgtEl>
                                          <p:spTgt spid="39951"/>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39951"/>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39951"/>
                                        </p:tgtEl>
                                        <p:attrNameLst>
                                          <p:attrName>ppt_w</p:attrName>
                                        </p:attrNameLst>
                                      </p:cBhvr>
                                      <p:tavLst>
                                        <p:tav tm="0">
                                          <p:val>
                                            <p:strVal val="#ppt_w*.05"/>
                                          </p:val>
                                        </p:tav>
                                        <p:tav tm="100000">
                                          <p:val>
                                            <p:strVal val="#ppt_w"/>
                                          </p:val>
                                        </p:tav>
                                      </p:tavLst>
                                    </p:anim>
                                    <p:anim calcmode="lin" valueType="num">
                                      <p:cBhvr>
                                        <p:cTn id="88" dur="1000" fill="hold"/>
                                        <p:tgtEl>
                                          <p:spTgt spid="39951"/>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39951"/>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39951"/>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39951"/>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39951"/>
                                        </p:tgtEl>
                                      </p:cBhvr>
                                    </p:animEffect>
                                  </p:childTnLst>
                                </p:cTn>
                              </p:par>
                              <p:par>
                                <p:cTn id="93" presetID="25" presetClass="entr" presetSubtype="0" fill="hold" grpId="0" nodeType="withEffect">
                                  <p:stCondLst>
                                    <p:cond delay="0"/>
                                  </p:stCondLst>
                                  <p:childTnLst>
                                    <p:set>
                                      <p:cBhvr>
                                        <p:cTn id="94" dur="1" fill="hold">
                                          <p:stCondLst>
                                            <p:cond delay="0"/>
                                          </p:stCondLst>
                                        </p:cTn>
                                        <p:tgtEl>
                                          <p:spTgt spid="39952"/>
                                        </p:tgtEl>
                                        <p:attrNameLst>
                                          <p:attrName>style.visibility</p:attrName>
                                        </p:attrNameLst>
                                      </p:cBhvr>
                                      <p:to>
                                        <p:strVal val="visible"/>
                                      </p:to>
                                    </p:set>
                                    <p:anim calcmode="lin" valueType="num">
                                      <p:cBhvr>
                                        <p:cTn id="95" dur="500" decel="50000" fill="hold">
                                          <p:stCondLst>
                                            <p:cond delay="0"/>
                                          </p:stCondLst>
                                        </p:cTn>
                                        <p:tgtEl>
                                          <p:spTgt spid="39952"/>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39952"/>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39952"/>
                                        </p:tgtEl>
                                        <p:attrNameLst>
                                          <p:attrName>ppt_w</p:attrName>
                                        </p:attrNameLst>
                                      </p:cBhvr>
                                      <p:tavLst>
                                        <p:tav tm="0">
                                          <p:val>
                                            <p:strVal val="#ppt_w*.05"/>
                                          </p:val>
                                        </p:tav>
                                        <p:tav tm="100000">
                                          <p:val>
                                            <p:strVal val="#ppt_w"/>
                                          </p:val>
                                        </p:tav>
                                      </p:tavLst>
                                    </p:anim>
                                    <p:anim calcmode="lin" valueType="num">
                                      <p:cBhvr>
                                        <p:cTn id="98" dur="1000" fill="hold"/>
                                        <p:tgtEl>
                                          <p:spTgt spid="39952"/>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39952"/>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39952"/>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39952"/>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39952"/>
                                        </p:tgtEl>
                                      </p:cBhvr>
                                    </p:animEffect>
                                  </p:childTnLst>
                                </p:cTn>
                              </p:par>
                              <p:par>
                                <p:cTn id="103" presetID="25" presetClass="entr" presetSubtype="0" fill="hold" grpId="0" nodeType="withEffect">
                                  <p:stCondLst>
                                    <p:cond delay="0"/>
                                  </p:stCondLst>
                                  <p:childTnLst>
                                    <p:set>
                                      <p:cBhvr>
                                        <p:cTn id="104" dur="1" fill="hold">
                                          <p:stCondLst>
                                            <p:cond delay="0"/>
                                          </p:stCondLst>
                                        </p:cTn>
                                        <p:tgtEl>
                                          <p:spTgt spid="39953"/>
                                        </p:tgtEl>
                                        <p:attrNameLst>
                                          <p:attrName>style.visibility</p:attrName>
                                        </p:attrNameLst>
                                      </p:cBhvr>
                                      <p:to>
                                        <p:strVal val="visible"/>
                                      </p:to>
                                    </p:set>
                                    <p:anim calcmode="lin" valueType="num">
                                      <p:cBhvr>
                                        <p:cTn id="105" dur="500" decel="50000" fill="hold">
                                          <p:stCondLst>
                                            <p:cond delay="0"/>
                                          </p:stCondLst>
                                        </p:cTn>
                                        <p:tgtEl>
                                          <p:spTgt spid="39953"/>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39953"/>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39953"/>
                                        </p:tgtEl>
                                        <p:attrNameLst>
                                          <p:attrName>ppt_w</p:attrName>
                                        </p:attrNameLst>
                                      </p:cBhvr>
                                      <p:tavLst>
                                        <p:tav tm="0">
                                          <p:val>
                                            <p:strVal val="#ppt_w*.05"/>
                                          </p:val>
                                        </p:tav>
                                        <p:tav tm="100000">
                                          <p:val>
                                            <p:strVal val="#ppt_w"/>
                                          </p:val>
                                        </p:tav>
                                      </p:tavLst>
                                    </p:anim>
                                    <p:anim calcmode="lin" valueType="num">
                                      <p:cBhvr>
                                        <p:cTn id="108" dur="1000" fill="hold"/>
                                        <p:tgtEl>
                                          <p:spTgt spid="39953"/>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39953"/>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39953"/>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39953"/>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39953"/>
                                        </p:tgtEl>
                                      </p:cBhvr>
                                    </p:animEffect>
                                  </p:childTnLst>
                                </p:cTn>
                              </p:par>
                              <p:par>
                                <p:cTn id="113" presetID="25" presetClass="entr" presetSubtype="0" fill="hold" grpId="0" nodeType="withEffect">
                                  <p:stCondLst>
                                    <p:cond delay="0"/>
                                  </p:stCondLst>
                                  <p:childTnLst>
                                    <p:set>
                                      <p:cBhvr>
                                        <p:cTn id="114" dur="1" fill="hold">
                                          <p:stCondLst>
                                            <p:cond delay="0"/>
                                          </p:stCondLst>
                                        </p:cTn>
                                        <p:tgtEl>
                                          <p:spTgt spid="39954"/>
                                        </p:tgtEl>
                                        <p:attrNameLst>
                                          <p:attrName>style.visibility</p:attrName>
                                        </p:attrNameLst>
                                      </p:cBhvr>
                                      <p:to>
                                        <p:strVal val="visible"/>
                                      </p:to>
                                    </p:set>
                                    <p:anim calcmode="lin" valueType="num">
                                      <p:cBhvr>
                                        <p:cTn id="115" dur="500" decel="50000" fill="hold">
                                          <p:stCondLst>
                                            <p:cond delay="0"/>
                                          </p:stCondLst>
                                        </p:cTn>
                                        <p:tgtEl>
                                          <p:spTgt spid="39954"/>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9954"/>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9954"/>
                                        </p:tgtEl>
                                        <p:attrNameLst>
                                          <p:attrName>ppt_w</p:attrName>
                                        </p:attrNameLst>
                                      </p:cBhvr>
                                      <p:tavLst>
                                        <p:tav tm="0">
                                          <p:val>
                                            <p:strVal val="#ppt_w*.05"/>
                                          </p:val>
                                        </p:tav>
                                        <p:tav tm="100000">
                                          <p:val>
                                            <p:strVal val="#ppt_w"/>
                                          </p:val>
                                        </p:tav>
                                      </p:tavLst>
                                    </p:anim>
                                    <p:anim calcmode="lin" valueType="num">
                                      <p:cBhvr>
                                        <p:cTn id="118" dur="1000" fill="hold"/>
                                        <p:tgtEl>
                                          <p:spTgt spid="39954"/>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9954"/>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9954"/>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9954"/>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9954"/>
                                        </p:tgtEl>
                                      </p:cBhvr>
                                    </p:animEffect>
                                  </p:childTnLst>
                                </p:cTn>
                              </p:par>
                              <p:par>
                                <p:cTn id="123" presetID="25" presetClass="entr" presetSubtype="0" fill="hold" grpId="0" nodeType="withEffect">
                                  <p:stCondLst>
                                    <p:cond delay="0"/>
                                  </p:stCondLst>
                                  <p:childTnLst>
                                    <p:set>
                                      <p:cBhvr>
                                        <p:cTn id="124" dur="1" fill="hold">
                                          <p:stCondLst>
                                            <p:cond delay="0"/>
                                          </p:stCondLst>
                                        </p:cTn>
                                        <p:tgtEl>
                                          <p:spTgt spid="39955"/>
                                        </p:tgtEl>
                                        <p:attrNameLst>
                                          <p:attrName>style.visibility</p:attrName>
                                        </p:attrNameLst>
                                      </p:cBhvr>
                                      <p:to>
                                        <p:strVal val="visible"/>
                                      </p:to>
                                    </p:set>
                                    <p:anim calcmode="lin" valueType="num">
                                      <p:cBhvr>
                                        <p:cTn id="125" dur="500" decel="50000" fill="hold">
                                          <p:stCondLst>
                                            <p:cond delay="0"/>
                                          </p:stCondLst>
                                        </p:cTn>
                                        <p:tgtEl>
                                          <p:spTgt spid="39955"/>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39955"/>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39955"/>
                                        </p:tgtEl>
                                        <p:attrNameLst>
                                          <p:attrName>ppt_w</p:attrName>
                                        </p:attrNameLst>
                                      </p:cBhvr>
                                      <p:tavLst>
                                        <p:tav tm="0">
                                          <p:val>
                                            <p:strVal val="#ppt_w*.05"/>
                                          </p:val>
                                        </p:tav>
                                        <p:tav tm="100000">
                                          <p:val>
                                            <p:strVal val="#ppt_w"/>
                                          </p:val>
                                        </p:tav>
                                      </p:tavLst>
                                    </p:anim>
                                    <p:anim calcmode="lin" valueType="num">
                                      <p:cBhvr>
                                        <p:cTn id="128" dur="1000" fill="hold"/>
                                        <p:tgtEl>
                                          <p:spTgt spid="39955"/>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39955"/>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39955"/>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39955"/>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39955"/>
                                        </p:tgtEl>
                                      </p:cBhvr>
                                    </p:animEffect>
                                  </p:childTnLst>
                                </p:cTn>
                              </p:par>
                              <p:par>
                                <p:cTn id="133" presetID="25" presetClass="entr" presetSubtype="0" fill="hold" grpId="0" nodeType="withEffect">
                                  <p:stCondLst>
                                    <p:cond delay="0"/>
                                  </p:stCondLst>
                                  <p:childTnLst>
                                    <p:set>
                                      <p:cBhvr>
                                        <p:cTn id="134" dur="1" fill="hold">
                                          <p:stCondLst>
                                            <p:cond delay="0"/>
                                          </p:stCondLst>
                                        </p:cTn>
                                        <p:tgtEl>
                                          <p:spTgt spid="39956"/>
                                        </p:tgtEl>
                                        <p:attrNameLst>
                                          <p:attrName>style.visibility</p:attrName>
                                        </p:attrNameLst>
                                      </p:cBhvr>
                                      <p:to>
                                        <p:strVal val="visible"/>
                                      </p:to>
                                    </p:set>
                                    <p:anim calcmode="lin" valueType="num">
                                      <p:cBhvr>
                                        <p:cTn id="135" dur="500" decel="50000" fill="hold">
                                          <p:stCondLst>
                                            <p:cond delay="0"/>
                                          </p:stCondLst>
                                        </p:cTn>
                                        <p:tgtEl>
                                          <p:spTgt spid="39956"/>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39956"/>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39956"/>
                                        </p:tgtEl>
                                        <p:attrNameLst>
                                          <p:attrName>ppt_w</p:attrName>
                                        </p:attrNameLst>
                                      </p:cBhvr>
                                      <p:tavLst>
                                        <p:tav tm="0">
                                          <p:val>
                                            <p:strVal val="#ppt_w*.05"/>
                                          </p:val>
                                        </p:tav>
                                        <p:tav tm="100000">
                                          <p:val>
                                            <p:strVal val="#ppt_w"/>
                                          </p:val>
                                        </p:tav>
                                      </p:tavLst>
                                    </p:anim>
                                    <p:anim calcmode="lin" valueType="num">
                                      <p:cBhvr>
                                        <p:cTn id="138" dur="1000" fill="hold"/>
                                        <p:tgtEl>
                                          <p:spTgt spid="39956"/>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39956"/>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39956"/>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39956"/>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39956"/>
                                        </p:tgtEl>
                                      </p:cBhvr>
                                    </p:animEffect>
                                  </p:childTnLst>
                                </p:cTn>
                              </p:par>
                              <p:par>
                                <p:cTn id="143" presetID="25" presetClass="entr" presetSubtype="0" fill="hold" grpId="0" nodeType="withEffect">
                                  <p:stCondLst>
                                    <p:cond delay="0"/>
                                  </p:stCondLst>
                                  <p:childTnLst>
                                    <p:set>
                                      <p:cBhvr>
                                        <p:cTn id="144" dur="1" fill="hold">
                                          <p:stCondLst>
                                            <p:cond delay="0"/>
                                          </p:stCondLst>
                                        </p:cTn>
                                        <p:tgtEl>
                                          <p:spTgt spid="39959"/>
                                        </p:tgtEl>
                                        <p:attrNameLst>
                                          <p:attrName>style.visibility</p:attrName>
                                        </p:attrNameLst>
                                      </p:cBhvr>
                                      <p:to>
                                        <p:strVal val="visible"/>
                                      </p:to>
                                    </p:set>
                                    <p:anim calcmode="lin" valueType="num">
                                      <p:cBhvr>
                                        <p:cTn id="145" dur="500" decel="50000" fill="hold">
                                          <p:stCondLst>
                                            <p:cond delay="0"/>
                                          </p:stCondLst>
                                        </p:cTn>
                                        <p:tgtEl>
                                          <p:spTgt spid="39959"/>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39959"/>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39959"/>
                                        </p:tgtEl>
                                        <p:attrNameLst>
                                          <p:attrName>ppt_w</p:attrName>
                                        </p:attrNameLst>
                                      </p:cBhvr>
                                      <p:tavLst>
                                        <p:tav tm="0">
                                          <p:val>
                                            <p:strVal val="#ppt_w*.05"/>
                                          </p:val>
                                        </p:tav>
                                        <p:tav tm="100000">
                                          <p:val>
                                            <p:strVal val="#ppt_w"/>
                                          </p:val>
                                        </p:tav>
                                      </p:tavLst>
                                    </p:anim>
                                    <p:anim calcmode="lin" valueType="num">
                                      <p:cBhvr>
                                        <p:cTn id="148" dur="1000" fill="hold"/>
                                        <p:tgtEl>
                                          <p:spTgt spid="39959"/>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39959"/>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39959"/>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39959"/>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39959"/>
                                        </p:tgtEl>
                                      </p:cBhvr>
                                    </p:animEffect>
                                  </p:childTnLst>
                                </p:cTn>
                              </p:par>
                              <p:par>
                                <p:cTn id="153" presetID="25" presetClass="entr" presetSubtype="0" fill="hold" grpId="0" nodeType="withEffect">
                                  <p:stCondLst>
                                    <p:cond delay="0"/>
                                  </p:stCondLst>
                                  <p:childTnLst>
                                    <p:set>
                                      <p:cBhvr>
                                        <p:cTn id="154" dur="1" fill="hold">
                                          <p:stCondLst>
                                            <p:cond delay="0"/>
                                          </p:stCondLst>
                                        </p:cTn>
                                        <p:tgtEl>
                                          <p:spTgt spid="39960"/>
                                        </p:tgtEl>
                                        <p:attrNameLst>
                                          <p:attrName>style.visibility</p:attrName>
                                        </p:attrNameLst>
                                      </p:cBhvr>
                                      <p:to>
                                        <p:strVal val="visible"/>
                                      </p:to>
                                    </p:set>
                                    <p:anim calcmode="lin" valueType="num">
                                      <p:cBhvr>
                                        <p:cTn id="155" dur="500" decel="50000" fill="hold">
                                          <p:stCondLst>
                                            <p:cond delay="0"/>
                                          </p:stCondLst>
                                        </p:cTn>
                                        <p:tgtEl>
                                          <p:spTgt spid="39960"/>
                                        </p:tgtEl>
                                        <p:attrNameLst>
                                          <p:attrName>style.rotation</p:attrName>
                                        </p:attrNameLst>
                                      </p:cBhvr>
                                      <p:tavLst>
                                        <p:tav tm="0">
                                          <p:val>
                                            <p:fltVal val="-90"/>
                                          </p:val>
                                        </p:tav>
                                        <p:tav tm="100000">
                                          <p:val>
                                            <p:fltVal val="0"/>
                                          </p:val>
                                        </p:tav>
                                      </p:tavLst>
                                    </p:anim>
                                    <p:anim calcmode="lin" valueType="num">
                                      <p:cBhvr>
                                        <p:cTn id="156" dur="500" decel="50000" fill="hold">
                                          <p:stCondLst>
                                            <p:cond delay="0"/>
                                          </p:stCondLst>
                                        </p:cTn>
                                        <p:tgtEl>
                                          <p:spTgt spid="39960"/>
                                        </p:tgtEl>
                                        <p:attrNameLst>
                                          <p:attrName>ppt_w</p:attrName>
                                        </p:attrNameLst>
                                      </p:cBhvr>
                                      <p:tavLst>
                                        <p:tav tm="0">
                                          <p:val>
                                            <p:strVal val="#ppt_w"/>
                                          </p:val>
                                        </p:tav>
                                        <p:tav tm="100000">
                                          <p:val>
                                            <p:strVal val="#ppt_w*.05"/>
                                          </p:val>
                                        </p:tav>
                                      </p:tavLst>
                                    </p:anim>
                                    <p:anim calcmode="lin" valueType="num">
                                      <p:cBhvr>
                                        <p:cTn id="157" dur="500" accel="50000" fill="hold">
                                          <p:stCondLst>
                                            <p:cond delay="500"/>
                                          </p:stCondLst>
                                        </p:cTn>
                                        <p:tgtEl>
                                          <p:spTgt spid="39960"/>
                                        </p:tgtEl>
                                        <p:attrNameLst>
                                          <p:attrName>ppt_w</p:attrName>
                                        </p:attrNameLst>
                                      </p:cBhvr>
                                      <p:tavLst>
                                        <p:tav tm="0">
                                          <p:val>
                                            <p:strVal val="#ppt_w*.05"/>
                                          </p:val>
                                        </p:tav>
                                        <p:tav tm="100000">
                                          <p:val>
                                            <p:strVal val="#ppt_w"/>
                                          </p:val>
                                        </p:tav>
                                      </p:tavLst>
                                    </p:anim>
                                    <p:anim calcmode="lin" valueType="num">
                                      <p:cBhvr>
                                        <p:cTn id="158" dur="1000" fill="hold"/>
                                        <p:tgtEl>
                                          <p:spTgt spid="39960"/>
                                        </p:tgtEl>
                                        <p:attrNameLst>
                                          <p:attrName>ppt_h</p:attrName>
                                        </p:attrNameLst>
                                      </p:cBhvr>
                                      <p:tavLst>
                                        <p:tav tm="0">
                                          <p:val>
                                            <p:strVal val="#ppt_h"/>
                                          </p:val>
                                        </p:tav>
                                        <p:tav tm="100000">
                                          <p:val>
                                            <p:strVal val="#ppt_h"/>
                                          </p:val>
                                        </p:tav>
                                      </p:tavLst>
                                    </p:anim>
                                    <p:anim calcmode="lin" valueType="num">
                                      <p:cBhvr>
                                        <p:cTn id="159" dur="500" decel="50000" fill="hold">
                                          <p:stCondLst>
                                            <p:cond delay="0"/>
                                          </p:stCondLst>
                                        </p:cTn>
                                        <p:tgtEl>
                                          <p:spTgt spid="39960"/>
                                        </p:tgtEl>
                                        <p:attrNameLst>
                                          <p:attrName>ppt_x</p:attrName>
                                        </p:attrNameLst>
                                      </p:cBhvr>
                                      <p:tavLst>
                                        <p:tav tm="0">
                                          <p:val>
                                            <p:strVal val="#ppt_x+.4"/>
                                          </p:val>
                                        </p:tav>
                                        <p:tav tm="100000">
                                          <p:val>
                                            <p:strVal val="#ppt_x"/>
                                          </p:val>
                                        </p:tav>
                                      </p:tavLst>
                                    </p:anim>
                                    <p:anim calcmode="lin" valueType="num">
                                      <p:cBhvr>
                                        <p:cTn id="160" dur="500" decel="50000" fill="hold">
                                          <p:stCondLst>
                                            <p:cond delay="0"/>
                                          </p:stCondLst>
                                        </p:cTn>
                                        <p:tgtEl>
                                          <p:spTgt spid="39960"/>
                                        </p:tgtEl>
                                        <p:attrNameLst>
                                          <p:attrName>ppt_y</p:attrName>
                                        </p:attrNameLst>
                                      </p:cBhvr>
                                      <p:tavLst>
                                        <p:tav tm="0">
                                          <p:val>
                                            <p:strVal val="#ppt_y-.2"/>
                                          </p:val>
                                        </p:tav>
                                        <p:tav tm="100000">
                                          <p:val>
                                            <p:strVal val="#ppt_y+.1"/>
                                          </p:val>
                                        </p:tav>
                                      </p:tavLst>
                                    </p:anim>
                                    <p:anim calcmode="lin" valueType="num">
                                      <p:cBhvr>
                                        <p:cTn id="161" dur="500" accel="50000" fill="hold">
                                          <p:stCondLst>
                                            <p:cond delay="500"/>
                                          </p:stCondLst>
                                        </p:cTn>
                                        <p:tgtEl>
                                          <p:spTgt spid="39960"/>
                                        </p:tgtEl>
                                        <p:attrNameLst>
                                          <p:attrName>ppt_y</p:attrName>
                                        </p:attrNameLst>
                                      </p:cBhvr>
                                      <p:tavLst>
                                        <p:tav tm="0">
                                          <p:val>
                                            <p:strVal val="#ppt_y+.1"/>
                                          </p:val>
                                        </p:tav>
                                        <p:tav tm="100000">
                                          <p:val>
                                            <p:strVal val="#ppt_y"/>
                                          </p:val>
                                        </p:tav>
                                      </p:tavLst>
                                    </p:anim>
                                    <p:animEffect transition="in" filter="fade">
                                      <p:cBhvr>
                                        <p:cTn id="162" dur="1000" decel="50000">
                                          <p:stCondLst>
                                            <p:cond delay="0"/>
                                          </p:stCondLst>
                                        </p:cTn>
                                        <p:tgtEl>
                                          <p:spTgt spid="39960"/>
                                        </p:tgtEl>
                                      </p:cBhvr>
                                    </p:animEffect>
                                  </p:childTnLst>
                                </p:cTn>
                              </p:par>
                              <p:par>
                                <p:cTn id="163" presetID="25" presetClass="entr" presetSubtype="0" fill="hold" grpId="0" nodeType="withEffect">
                                  <p:stCondLst>
                                    <p:cond delay="0"/>
                                  </p:stCondLst>
                                  <p:childTnLst>
                                    <p:set>
                                      <p:cBhvr>
                                        <p:cTn id="164" dur="1" fill="hold">
                                          <p:stCondLst>
                                            <p:cond delay="0"/>
                                          </p:stCondLst>
                                        </p:cTn>
                                        <p:tgtEl>
                                          <p:spTgt spid="39961"/>
                                        </p:tgtEl>
                                        <p:attrNameLst>
                                          <p:attrName>style.visibility</p:attrName>
                                        </p:attrNameLst>
                                      </p:cBhvr>
                                      <p:to>
                                        <p:strVal val="visible"/>
                                      </p:to>
                                    </p:set>
                                    <p:anim calcmode="lin" valueType="num">
                                      <p:cBhvr>
                                        <p:cTn id="165" dur="500" decel="50000" fill="hold">
                                          <p:stCondLst>
                                            <p:cond delay="0"/>
                                          </p:stCondLst>
                                        </p:cTn>
                                        <p:tgtEl>
                                          <p:spTgt spid="39961"/>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39961"/>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39961"/>
                                        </p:tgtEl>
                                        <p:attrNameLst>
                                          <p:attrName>ppt_w</p:attrName>
                                        </p:attrNameLst>
                                      </p:cBhvr>
                                      <p:tavLst>
                                        <p:tav tm="0">
                                          <p:val>
                                            <p:strVal val="#ppt_w*.05"/>
                                          </p:val>
                                        </p:tav>
                                        <p:tav tm="100000">
                                          <p:val>
                                            <p:strVal val="#ppt_w"/>
                                          </p:val>
                                        </p:tav>
                                      </p:tavLst>
                                    </p:anim>
                                    <p:anim calcmode="lin" valueType="num">
                                      <p:cBhvr>
                                        <p:cTn id="168" dur="1000" fill="hold"/>
                                        <p:tgtEl>
                                          <p:spTgt spid="39961"/>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39961"/>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39961"/>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39961"/>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39961"/>
                                        </p:tgtEl>
                                      </p:cBhvr>
                                    </p:animEffect>
                                  </p:childTnLst>
                                </p:cTn>
                              </p:par>
                              <p:par>
                                <p:cTn id="173" presetID="25" presetClass="entr" presetSubtype="0" fill="hold" grpId="0" nodeType="withEffect">
                                  <p:stCondLst>
                                    <p:cond delay="0"/>
                                  </p:stCondLst>
                                  <p:childTnLst>
                                    <p:set>
                                      <p:cBhvr>
                                        <p:cTn id="174" dur="1" fill="hold">
                                          <p:stCondLst>
                                            <p:cond delay="0"/>
                                          </p:stCondLst>
                                        </p:cTn>
                                        <p:tgtEl>
                                          <p:spTgt spid="39962"/>
                                        </p:tgtEl>
                                        <p:attrNameLst>
                                          <p:attrName>style.visibility</p:attrName>
                                        </p:attrNameLst>
                                      </p:cBhvr>
                                      <p:to>
                                        <p:strVal val="visible"/>
                                      </p:to>
                                    </p:set>
                                    <p:anim calcmode="lin" valueType="num">
                                      <p:cBhvr>
                                        <p:cTn id="175" dur="500" decel="50000" fill="hold">
                                          <p:stCondLst>
                                            <p:cond delay="0"/>
                                          </p:stCondLst>
                                        </p:cTn>
                                        <p:tgtEl>
                                          <p:spTgt spid="39962"/>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39962"/>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39962"/>
                                        </p:tgtEl>
                                        <p:attrNameLst>
                                          <p:attrName>ppt_w</p:attrName>
                                        </p:attrNameLst>
                                      </p:cBhvr>
                                      <p:tavLst>
                                        <p:tav tm="0">
                                          <p:val>
                                            <p:strVal val="#ppt_w*.05"/>
                                          </p:val>
                                        </p:tav>
                                        <p:tav tm="100000">
                                          <p:val>
                                            <p:strVal val="#ppt_w"/>
                                          </p:val>
                                        </p:tav>
                                      </p:tavLst>
                                    </p:anim>
                                    <p:anim calcmode="lin" valueType="num">
                                      <p:cBhvr>
                                        <p:cTn id="178" dur="1000" fill="hold"/>
                                        <p:tgtEl>
                                          <p:spTgt spid="39962"/>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39962"/>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39962"/>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39962"/>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39962"/>
                                        </p:tgtEl>
                                      </p:cBhvr>
                                    </p:animEffect>
                                  </p:childTnLst>
                                </p:cTn>
                              </p:par>
                              <p:par>
                                <p:cTn id="183" presetID="25" presetClass="entr" presetSubtype="0" fill="hold" grpId="0" nodeType="withEffect">
                                  <p:stCondLst>
                                    <p:cond delay="0"/>
                                  </p:stCondLst>
                                  <p:childTnLst>
                                    <p:set>
                                      <p:cBhvr>
                                        <p:cTn id="184" dur="1" fill="hold">
                                          <p:stCondLst>
                                            <p:cond delay="0"/>
                                          </p:stCondLst>
                                        </p:cTn>
                                        <p:tgtEl>
                                          <p:spTgt spid="39963"/>
                                        </p:tgtEl>
                                        <p:attrNameLst>
                                          <p:attrName>style.visibility</p:attrName>
                                        </p:attrNameLst>
                                      </p:cBhvr>
                                      <p:to>
                                        <p:strVal val="visible"/>
                                      </p:to>
                                    </p:set>
                                    <p:anim calcmode="lin" valueType="num">
                                      <p:cBhvr>
                                        <p:cTn id="185" dur="500" decel="50000" fill="hold">
                                          <p:stCondLst>
                                            <p:cond delay="0"/>
                                          </p:stCondLst>
                                        </p:cTn>
                                        <p:tgtEl>
                                          <p:spTgt spid="39963"/>
                                        </p:tgtEl>
                                        <p:attrNameLst>
                                          <p:attrName>style.rotation</p:attrName>
                                        </p:attrNameLst>
                                      </p:cBhvr>
                                      <p:tavLst>
                                        <p:tav tm="0">
                                          <p:val>
                                            <p:fltVal val="-90"/>
                                          </p:val>
                                        </p:tav>
                                        <p:tav tm="100000">
                                          <p:val>
                                            <p:fltVal val="0"/>
                                          </p:val>
                                        </p:tav>
                                      </p:tavLst>
                                    </p:anim>
                                    <p:anim calcmode="lin" valueType="num">
                                      <p:cBhvr>
                                        <p:cTn id="186" dur="500" decel="50000" fill="hold">
                                          <p:stCondLst>
                                            <p:cond delay="0"/>
                                          </p:stCondLst>
                                        </p:cTn>
                                        <p:tgtEl>
                                          <p:spTgt spid="39963"/>
                                        </p:tgtEl>
                                        <p:attrNameLst>
                                          <p:attrName>ppt_w</p:attrName>
                                        </p:attrNameLst>
                                      </p:cBhvr>
                                      <p:tavLst>
                                        <p:tav tm="0">
                                          <p:val>
                                            <p:strVal val="#ppt_w"/>
                                          </p:val>
                                        </p:tav>
                                        <p:tav tm="100000">
                                          <p:val>
                                            <p:strVal val="#ppt_w*.05"/>
                                          </p:val>
                                        </p:tav>
                                      </p:tavLst>
                                    </p:anim>
                                    <p:anim calcmode="lin" valueType="num">
                                      <p:cBhvr>
                                        <p:cTn id="187" dur="500" accel="50000" fill="hold">
                                          <p:stCondLst>
                                            <p:cond delay="500"/>
                                          </p:stCondLst>
                                        </p:cTn>
                                        <p:tgtEl>
                                          <p:spTgt spid="39963"/>
                                        </p:tgtEl>
                                        <p:attrNameLst>
                                          <p:attrName>ppt_w</p:attrName>
                                        </p:attrNameLst>
                                      </p:cBhvr>
                                      <p:tavLst>
                                        <p:tav tm="0">
                                          <p:val>
                                            <p:strVal val="#ppt_w*.05"/>
                                          </p:val>
                                        </p:tav>
                                        <p:tav tm="100000">
                                          <p:val>
                                            <p:strVal val="#ppt_w"/>
                                          </p:val>
                                        </p:tav>
                                      </p:tavLst>
                                    </p:anim>
                                    <p:anim calcmode="lin" valueType="num">
                                      <p:cBhvr>
                                        <p:cTn id="188" dur="1000" fill="hold"/>
                                        <p:tgtEl>
                                          <p:spTgt spid="39963"/>
                                        </p:tgtEl>
                                        <p:attrNameLst>
                                          <p:attrName>ppt_h</p:attrName>
                                        </p:attrNameLst>
                                      </p:cBhvr>
                                      <p:tavLst>
                                        <p:tav tm="0">
                                          <p:val>
                                            <p:strVal val="#ppt_h"/>
                                          </p:val>
                                        </p:tav>
                                        <p:tav tm="100000">
                                          <p:val>
                                            <p:strVal val="#ppt_h"/>
                                          </p:val>
                                        </p:tav>
                                      </p:tavLst>
                                    </p:anim>
                                    <p:anim calcmode="lin" valueType="num">
                                      <p:cBhvr>
                                        <p:cTn id="189" dur="500" decel="50000" fill="hold">
                                          <p:stCondLst>
                                            <p:cond delay="0"/>
                                          </p:stCondLst>
                                        </p:cTn>
                                        <p:tgtEl>
                                          <p:spTgt spid="39963"/>
                                        </p:tgtEl>
                                        <p:attrNameLst>
                                          <p:attrName>ppt_x</p:attrName>
                                        </p:attrNameLst>
                                      </p:cBhvr>
                                      <p:tavLst>
                                        <p:tav tm="0">
                                          <p:val>
                                            <p:strVal val="#ppt_x+.4"/>
                                          </p:val>
                                        </p:tav>
                                        <p:tav tm="100000">
                                          <p:val>
                                            <p:strVal val="#ppt_x"/>
                                          </p:val>
                                        </p:tav>
                                      </p:tavLst>
                                    </p:anim>
                                    <p:anim calcmode="lin" valueType="num">
                                      <p:cBhvr>
                                        <p:cTn id="190" dur="500" decel="50000" fill="hold">
                                          <p:stCondLst>
                                            <p:cond delay="0"/>
                                          </p:stCondLst>
                                        </p:cTn>
                                        <p:tgtEl>
                                          <p:spTgt spid="39963"/>
                                        </p:tgtEl>
                                        <p:attrNameLst>
                                          <p:attrName>ppt_y</p:attrName>
                                        </p:attrNameLst>
                                      </p:cBhvr>
                                      <p:tavLst>
                                        <p:tav tm="0">
                                          <p:val>
                                            <p:strVal val="#ppt_y-.2"/>
                                          </p:val>
                                        </p:tav>
                                        <p:tav tm="100000">
                                          <p:val>
                                            <p:strVal val="#ppt_y+.1"/>
                                          </p:val>
                                        </p:tav>
                                      </p:tavLst>
                                    </p:anim>
                                    <p:anim calcmode="lin" valueType="num">
                                      <p:cBhvr>
                                        <p:cTn id="191" dur="500" accel="50000" fill="hold">
                                          <p:stCondLst>
                                            <p:cond delay="500"/>
                                          </p:stCondLst>
                                        </p:cTn>
                                        <p:tgtEl>
                                          <p:spTgt spid="39963"/>
                                        </p:tgtEl>
                                        <p:attrNameLst>
                                          <p:attrName>ppt_y</p:attrName>
                                        </p:attrNameLst>
                                      </p:cBhvr>
                                      <p:tavLst>
                                        <p:tav tm="0">
                                          <p:val>
                                            <p:strVal val="#ppt_y+.1"/>
                                          </p:val>
                                        </p:tav>
                                        <p:tav tm="100000">
                                          <p:val>
                                            <p:strVal val="#ppt_y"/>
                                          </p:val>
                                        </p:tav>
                                      </p:tavLst>
                                    </p:anim>
                                    <p:animEffect transition="in" filter="fade">
                                      <p:cBhvr>
                                        <p:cTn id="192" dur="1000" decel="50000">
                                          <p:stCondLst>
                                            <p:cond delay="0"/>
                                          </p:stCondLst>
                                        </p:cTn>
                                        <p:tgtEl>
                                          <p:spTgt spid="39963"/>
                                        </p:tgtEl>
                                      </p:cBhvr>
                                    </p:animEffect>
                                  </p:childTnLst>
                                </p:cTn>
                              </p:par>
                              <p:par>
                                <p:cTn id="193" presetID="25" presetClass="entr" presetSubtype="0" fill="hold" grpId="0" nodeType="withEffect">
                                  <p:stCondLst>
                                    <p:cond delay="0"/>
                                  </p:stCondLst>
                                  <p:childTnLst>
                                    <p:set>
                                      <p:cBhvr>
                                        <p:cTn id="194" dur="1" fill="hold">
                                          <p:stCondLst>
                                            <p:cond delay="0"/>
                                          </p:stCondLst>
                                        </p:cTn>
                                        <p:tgtEl>
                                          <p:spTgt spid="39964"/>
                                        </p:tgtEl>
                                        <p:attrNameLst>
                                          <p:attrName>style.visibility</p:attrName>
                                        </p:attrNameLst>
                                      </p:cBhvr>
                                      <p:to>
                                        <p:strVal val="visible"/>
                                      </p:to>
                                    </p:set>
                                    <p:anim calcmode="lin" valueType="num">
                                      <p:cBhvr>
                                        <p:cTn id="195" dur="500" decel="50000" fill="hold">
                                          <p:stCondLst>
                                            <p:cond delay="0"/>
                                          </p:stCondLst>
                                        </p:cTn>
                                        <p:tgtEl>
                                          <p:spTgt spid="39964"/>
                                        </p:tgtEl>
                                        <p:attrNameLst>
                                          <p:attrName>style.rotation</p:attrName>
                                        </p:attrNameLst>
                                      </p:cBhvr>
                                      <p:tavLst>
                                        <p:tav tm="0">
                                          <p:val>
                                            <p:fltVal val="-90"/>
                                          </p:val>
                                        </p:tav>
                                        <p:tav tm="100000">
                                          <p:val>
                                            <p:fltVal val="0"/>
                                          </p:val>
                                        </p:tav>
                                      </p:tavLst>
                                    </p:anim>
                                    <p:anim calcmode="lin" valueType="num">
                                      <p:cBhvr>
                                        <p:cTn id="196" dur="500" decel="50000" fill="hold">
                                          <p:stCondLst>
                                            <p:cond delay="0"/>
                                          </p:stCondLst>
                                        </p:cTn>
                                        <p:tgtEl>
                                          <p:spTgt spid="39964"/>
                                        </p:tgtEl>
                                        <p:attrNameLst>
                                          <p:attrName>ppt_w</p:attrName>
                                        </p:attrNameLst>
                                      </p:cBhvr>
                                      <p:tavLst>
                                        <p:tav tm="0">
                                          <p:val>
                                            <p:strVal val="#ppt_w"/>
                                          </p:val>
                                        </p:tav>
                                        <p:tav tm="100000">
                                          <p:val>
                                            <p:strVal val="#ppt_w*.05"/>
                                          </p:val>
                                        </p:tav>
                                      </p:tavLst>
                                    </p:anim>
                                    <p:anim calcmode="lin" valueType="num">
                                      <p:cBhvr>
                                        <p:cTn id="197" dur="500" accel="50000" fill="hold">
                                          <p:stCondLst>
                                            <p:cond delay="500"/>
                                          </p:stCondLst>
                                        </p:cTn>
                                        <p:tgtEl>
                                          <p:spTgt spid="39964"/>
                                        </p:tgtEl>
                                        <p:attrNameLst>
                                          <p:attrName>ppt_w</p:attrName>
                                        </p:attrNameLst>
                                      </p:cBhvr>
                                      <p:tavLst>
                                        <p:tav tm="0">
                                          <p:val>
                                            <p:strVal val="#ppt_w*.05"/>
                                          </p:val>
                                        </p:tav>
                                        <p:tav tm="100000">
                                          <p:val>
                                            <p:strVal val="#ppt_w"/>
                                          </p:val>
                                        </p:tav>
                                      </p:tavLst>
                                    </p:anim>
                                    <p:anim calcmode="lin" valueType="num">
                                      <p:cBhvr>
                                        <p:cTn id="198" dur="1000" fill="hold"/>
                                        <p:tgtEl>
                                          <p:spTgt spid="39964"/>
                                        </p:tgtEl>
                                        <p:attrNameLst>
                                          <p:attrName>ppt_h</p:attrName>
                                        </p:attrNameLst>
                                      </p:cBhvr>
                                      <p:tavLst>
                                        <p:tav tm="0">
                                          <p:val>
                                            <p:strVal val="#ppt_h"/>
                                          </p:val>
                                        </p:tav>
                                        <p:tav tm="100000">
                                          <p:val>
                                            <p:strVal val="#ppt_h"/>
                                          </p:val>
                                        </p:tav>
                                      </p:tavLst>
                                    </p:anim>
                                    <p:anim calcmode="lin" valueType="num">
                                      <p:cBhvr>
                                        <p:cTn id="199" dur="500" decel="50000" fill="hold">
                                          <p:stCondLst>
                                            <p:cond delay="0"/>
                                          </p:stCondLst>
                                        </p:cTn>
                                        <p:tgtEl>
                                          <p:spTgt spid="39964"/>
                                        </p:tgtEl>
                                        <p:attrNameLst>
                                          <p:attrName>ppt_x</p:attrName>
                                        </p:attrNameLst>
                                      </p:cBhvr>
                                      <p:tavLst>
                                        <p:tav tm="0">
                                          <p:val>
                                            <p:strVal val="#ppt_x+.4"/>
                                          </p:val>
                                        </p:tav>
                                        <p:tav tm="100000">
                                          <p:val>
                                            <p:strVal val="#ppt_x"/>
                                          </p:val>
                                        </p:tav>
                                      </p:tavLst>
                                    </p:anim>
                                    <p:anim calcmode="lin" valueType="num">
                                      <p:cBhvr>
                                        <p:cTn id="200" dur="500" decel="50000" fill="hold">
                                          <p:stCondLst>
                                            <p:cond delay="0"/>
                                          </p:stCondLst>
                                        </p:cTn>
                                        <p:tgtEl>
                                          <p:spTgt spid="39964"/>
                                        </p:tgtEl>
                                        <p:attrNameLst>
                                          <p:attrName>ppt_y</p:attrName>
                                        </p:attrNameLst>
                                      </p:cBhvr>
                                      <p:tavLst>
                                        <p:tav tm="0">
                                          <p:val>
                                            <p:strVal val="#ppt_y-.2"/>
                                          </p:val>
                                        </p:tav>
                                        <p:tav tm="100000">
                                          <p:val>
                                            <p:strVal val="#ppt_y+.1"/>
                                          </p:val>
                                        </p:tav>
                                      </p:tavLst>
                                    </p:anim>
                                    <p:anim calcmode="lin" valueType="num">
                                      <p:cBhvr>
                                        <p:cTn id="201" dur="500" accel="50000" fill="hold">
                                          <p:stCondLst>
                                            <p:cond delay="500"/>
                                          </p:stCondLst>
                                        </p:cTn>
                                        <p:tgtEl>
                                          <p:spTgt spid="39964"/>
                                        </p:tgtEl>
                                        <p:attrNameLst>
                                          <p:attrName>ppt_y</p:attrName>
                                        </p:attrNameLst>
                                      </p:cBhvr>
                                      <p:tavLst>
                                        <p:tav tm="0">
                                          <p:val>
                                            <p:strVal val="#ppt_y+.1"/>
                                          </p:val>
                                        </p:tav>
                                        <p:tav tm="100000">
                                          <p:val>
                                            <p:strVal val="#ppt_y"/>
                                          </p:val>
                                        </p:tav>
                                      </p:tavLst>
                                    </p:anim>
                                    <p:animEffect transition="in" filter="fade">
                                      <p:cBhvr>
                                        <p:cTn id="202" dur="1000" decel="50000">
                                          <p:stCondLst>
                                            <p:cond delay="0"/>
                                          </p:stCondLst>
                                        </p:cTn>
                                        <p:tgtEl>
                                          <p:spTgt spid="39964"/>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6" presetClass="entr" presetSubtype="16" fill="hold" grpId="0" nodeType="clickEffect">
                                  <p:stCondLst>
                                    <p:cond delay="0"/>
                                  </p:stCondLst>
                                  <p:childTnLst>
                                    <p:set>
                                      <p:cBhvr>
                                        <p:cTn id="206" dur="1" fill="hold">
                                          <p:stCondLst>
                                            <p:cond delay="0"/>
                                          </p:stCondLst>
                                        </p:cTn>
                                        <p:tgtEl>
                                          <p:spTgt spid="39972"/>
                                        </p:tgtEl>
                                        <p:attrNameLst>
                                          <p:attrName>style.visibility</p:attrName>
                                        </p:attrNameLst>
                                      </p:cBhvr>
                                      <p:to>
                                        <p:strVal val="visible"/>
                                      </p:to>
                                    </p:set>
                                    <p:animEffect transition="in" filter="circle(in)">
                                      <p:cBhvr>
                                        <p:cTn id="207" dur="2000"/>
                                        <p:tgtEl>
                                          <p:spTgt spid="39972"/>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9" presetClass="entr" presetSubtype="0" fill="hold" grpId="0" nodeType="clickEffect">
                                  <p:stCondLst>
                                    <p:cond delay="0"/>
                                  </p:stCondLst>
                                  <p:childTnLst>
                                    <p:set>
                                      <p:cBhvr>
                                        <p:cTn id="211" dur="1" fill="hold">
                                          <p:stCondLst>
                                            <p:cond delay="0"/>
                                          </p:stCondLst>
                                        </p:cTn>
                                        <p:tgtEl>
                                          <p:spTgt spid="39982"/>
                                        </p:tgtEl>
                                        <p:attrNameLst>
                                          <p:attrName>style.visibility</p:attrName>
                                        </p:attrNameLst>
                                      </p:cBhvr>
                                      <p:to>
                                        <p:strVal val="visible"/>
                                      </p:to>
                                    </p:set>
                                    <p:animEffect transition="in" filter="dissolve">
                                      <p:cBhvr>
                                        <p:cTn id="212" dur="500"/>
                                        <p:tgtEl>
                                          <p:spTgt spid="39982"/>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5" presetClass="entr" presetSubtype="0" fill="hold" grpId="0" nodeType="clickEffect">
                                  <p:stCondLst>
                                    <p:cond delay="0"/>
                                  </p:stCondLst>
                                  <p:childTnLst>
                                    <p:set>
                                      <p:cBhvr>
                                        <p:cTn id="216" dur="1" fill="hold">
                                          <p:stCondLst>
                                            <p:cond delay="0"/>
                                          </p:stCondLst>
                                        </p:cTn>
                                        <p:tgtEl>
                                          <p:spTgt spid="39989"/>
                                        </p:tgtEl>
                                        <p:attrNameLst>
                                          <p:attrName>style.visibility</p:attrName>
                                        </p:attrNameLst>
                                      </p:cBhvr>
                                      <p:to>
                                        <p:strVal val="visible"/>
                                      </p:to>
                                    </p:set>
                                    <p:animEffect transition="in" filter="fade">
                                      <p:cBhvr>
                                        <p:cTn id="217" dur="2000"/>
                                        <p:tgtEl>
                                          <p:spTgt spid="39989"/>
                                        </p:tgtEl>
                                      </p:cBhvr>
                                    </p:animEffect>
                                    <p:anim calcmode="lin" valueType="num">
                                      <p:cBhvr>
                                        <p:cTn id="218" dur="2000" fill="hold"/>
                                        <p:tgtEl>
                                          <p:spTgt spid="39989"/>
                                        </p:tgtEl>
                                        <p:attrNameLst>
                                          <p:attrName>style.rotation</p:attrName>
                                        </p:attrNameLst>
                                      </p:cBhvr>
                                      <p:tavLst>
                                        <p:tav tm="0">
                                          <p:val>
                                            <p:fltVal val="720"/>
                                          </p:val>
                                        </p:tav>
                                        <p:tav tm="100000">
                                          <p:val>
                                            <p:fltVal val="0"/>
                                          </p:val>
                                        </p:tav>
                                      </p:tavLst>
                                    </p:anim>
                                    <p:anim calcmode="lin" valueType="num">
                                      <p:cBhvr>
                                        <p:cTn id="219" dur="2000" fill="hold"/>
                                        <p:tgtEl>
                                          <p:spTgt spid="39989"/>
                                        </p:tgtEl>
                                        <p:attrNameLst>
                                          <p:attrName>ppt_h</p:attrName>
                                        </p:attrNameLst>
                                      </p:cBhvr>
                                      <p:tavLst>
                                        <p:tav tm="0">
                                          <p:val>
                                            <p:fltVal val="0"/>
                                          </p:val>
                                        </p:tav>
                                        <p:tav tm="100000">
                                          <p:val>
                                            <p:strVal val="#ppt_h"/>
                                          </p:val>
                                        </p:tav>
                                      </p:tavLst>
                                    </p:anim>
                                    <p:anim calcmode="lin" valueType="num">
                                      <p:cBhvr>
                                        <p:cTn id="220" dur="2000" fill="hold"/>
                                        <p:tgtEl>
                                          <p:spTgt spid="39989"/>
                                        </p:tgtEl>
                                        <p:attrNameLst>
                                          <p:attrName>ppt_w</p:attrName>
                                        </p:attrNameLst>
                                      </p:cBhvr>
                                      <p:tavLst>
                                        <p:tav tm="0">
                                          <p:val>
                                            <p:fltVal val="0"/>
                                          </p:val>
                                        </p:tav>
                                        <p:tav tm="100000">
                                          <p:val>
                                            <p:strVal val="#ppt_w"/>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9" presetClass="entr" presetSubtype="0" accel="100000" fill="hold" grpId="0" nodeType="clickEffect">
                                  <p:stCondLst>
                                    <p:cond delay="0"/>
                                  </p:stCondLst>
                                  <p:childTnLst>
                                    <p:set>
                                      <p:cBhvr>
                                        <p:cTn id="224" dur="1" fill="hold">
                                          <p:stCondLst>
                                            <p:cond delay="0"/>
                                          </p:stCondLst>
                                        </p:cTn>
                                        <p:tgtEl>
                                          <p:spTgt spid="39965"/>
                                        </p:tgtEl>
                                        <p:attrNameLst>
                                          <p:attrName>style.visibility</p:attrName>
                                        </p:attrNameLst>
                                      </p:cBhvr>
                                      <p:to>
                                        <p:strVal val="visible"/>
                                      </p:to>
                                    </p:set>
                                    <p:anim calcmode="lin" valueType="num">
                                      <p:cBhvr>
                                        <p:cTn id="225" dur="500" fill="hold"/>
                                        <p:tgtEl>
                                          <p:spTgt spid="39965"/>
                                        </p:tgtEl>
                                        <p:attrNameLst>
                                          <p:attrName>ppt_h</p:attrName>
                                        </p:attrNameLst>
                                      </p:cBhvr>
                                      <p:tavLst>
                                        <p:tav tm="0">
                                          <p:val>
                                            <p:strVal val="#ppt_h/20"/>
                                          </p:val>
                                        </p:tav>
                                        <p:tav tm="50000">
                                          <p:val>
                                            <p:strVal val="#ppt_h/20"/>
                                          </p:val>
                                        </p:tav>
                                        <p:tav tm="100000">
                                          <p:val>
                                            <p:strVal val="#ppt_h"/>
                                          </p:val>
                                        </p:tav>
                                      </p:tavLst>
                                    </p:anim>
                                    <p:anim calcmode="lin" valueType="num">
                                      <p:cBhvr>
                                        <p:cTn id="226" dur="500" fill="hold"/>
                                        <p:tgtEl>
                                          <p:spTgt spid="39965"/>
                                        </p:tgtEl>
                                        <p:attrNameLst>
                                          <p:attrName>ppt_w</p:attrName>
                                        </p:attrNameLst>
                                      </p:cBhvr>
                                      <p:tavLst>
                                        <p:tav tm="0">
                                          <p:val>
                                            <p:strVal val="#ppt_w+.3"/>
                                          </p:val>
                                        </p:tav>
                                        <p:tav tm="50000">
                                          <p:val>
                                            <p:strVal val="#ppt_w+.3"/>
                                          </p:val>
                                        </p:tav>
                                        <p:tav tm="100000">
                                          <p:val>
                                            <p:strVal val="#ppt_w"/>
                                          </p:val>
                                        </p:tav>
                                      </p:tavLst>
                                    </p:anim>
                                    <p:anim calcmode="lin" valueType="num">
                                      <p:cBhvr>
                                        <p:cTn id="227" dur="500" fill="hold"/>
                                        <p:tgtEl>
                                          <p:spTgt spid="39965"/>
                                        </p:tgtEl>
                                        <p:attrNameLst>
                                          <p:attrName>ppt_x</p:attrName>
                                        </p:attrNameLst>
                                      </p:cBhvr>
                                      <p:tavLst>
                                        <p:tav tm="0">
                                          <p:val>
                                            <p:strVal val="#ppt_x-.3"/>
                                          </p:val>
                                        </p:tav>
                                        <p:tav tm="50000">
                                          <p:val>
                                            <p:strVal val="#ppt_x"/>
                                          </p:val>
                                        </p:tav>
                                        <p:tav tm="100000">
                                          <p:val>
                                            <p:strVal val="#ppt_x"/>
                                          </p:val>
                                        </p:tav>
                                      </p:tavLst>
                                    </p:anim>
                                    <p:anim calcmode="lin" valueType="num">
                                      <p:cBhvr>
                                        <p:cTn id="228" dur="500" fill="hold"/>
                                        <p:tgtEl>
                                          <p:spTgt spid="39965"/>
                                        </p:tgtEl>
                                        <p:attrNameLst>
                                          <p:attrName>ppt_y</p:attrName>
                                        </p:attrNameLst>
                                      </p:cBhvr>
                                      <p:tavLst>
                                        <p:tav tm="0">
                                          <p:val>
                                            <p:strVal val="#ppt_y"/>
                                          </p:val>
                                        </p:tav>
                                        <p:tav tm="100000">
                                          <p:val>
                                            <p:strVal val="#ppt_y"/>
                                          </p:val>
                                        </p:tav>
                                      </p:tavLst>
                                    </p:anim>
                                  </p:childTnLst>
                                </p:cTn>
                              </p:par>
                              <p:par>
                                <p:cTn id="229" presetID="39" presetClass="entr" presetSubtype="0" accel="100000" fill="hold" grpId="0" nodeType="withEffect">
                                  <p:stCondLst>
                                    <p:cond delay="0"/>
                                  </p:stCondLst>
                                  <p:childTnLst>
                                    <p:set>
                                      <p:cBhvr>
                                        <p:cTn id="230" dur="1" fill="hold">
                                          <p:stCondLst>
                                            <p:cond delay="0"/>
                                          </p:stCondLst>
                                        </p:cTn>
                                        <p:tgtEl>
                                          <p:spTgt spid="39966"/>
                                        </p:tgtEl>
                                        <p:attrNameLst>
                                          <p:attrName>style.visibility</p:attrName>
                                        </p:attrNameLst>
                                      </p:cBhvr>
                                      <p:to>
                                        <p:strVal val="visible"/>
                                      </p:to>
                                    </p:set>
                                    <p:anim calcmode="lin" valueType="num">
                                      <p:cBhvr>
                                        <p:cTn id="231" dur="500" fill="hold"/>
                                        <p:tgtEl>
                                          <p:spTgt spid="39966"/>
                                        </p:tgtEl>
                                        <p:attrNameLst>
                                          <p:attrName>ppt_h</p:attrName>
                                        </p:attrNameLst>
                                      </p:cBhvr>
                                      <p:tavLst>
                                        <p:tav tm="0">
                                          <p:val>
                                            <p:strVal val="#ppt_h/20"/>
                                          </p:val>
                                        </p:tav>
                                        <p:tav tm="50000">
                                          <p:val>
                                            <p:strVal val="#ppt_h/20"/>
                                          </p:val>
                                        </p:tav>
                                        <p:tav tm="100000">
                                          <p:val>
                                            <p:strVal val="#ppt_h"/>
                                          </p:val>
                                        </p:tav>
                                      </p:tavLst>
                                    </p:anim>
                                    <p:anim calcmode="lin" valueType="num">
                                      <p:cBhvr>
                                        <p:cTn id="232" dur="500" fill="hold"/>
                                        <p:tgtEl>
                                          <p:spTgt spid="39966"/>
                                        </p:tgtEl>
                                        <p:attrNameLst>
                                          <p:attrName>ppt_w</p:attrName>
                                        </p:attrNameLst>
                                      </p:cBhvr>
                                      <p:tavLst>
                                        <p:tav tm="0">
                                          <p:val>
                                            <p:strVal val="#ppt_w+.3"/>
                                          </p:val>
                                        </p:tav>
                                        <p:tav tm="50000">
                                          <p:val>
                                            <p:strVal val="#ppt_w+.3"/>
                                          </p:val>
                                        </p:tav>
                                        <p:tav tm="100000">
                                          <p:val>
                                            <p:strVal val="#ppt_w"/>
                                          </p:val>
                                        </p:tav>
                                      </p:tavLst>
                                    </p:anim>
                                    <p:anim calcmode="lin" valueType="num">
                                      <p:cBhvr>
                                        <p:cTn id="233" dur="500" fill="hold"/>
                                        <p:tgtEl>
                                          <p:spTgt spid="39966"/>
                                        </p:tgtEl>
                                        <p:attrNameLst>
                                          <p:attrName>ppt_x</p:attrName>
                                        </p:attrNameLst>
                                      </p:cBhvr>
                                      <p:tavLst>
                                        <p:tav tm="0">
                                          <p:val>
                                            <p:strVal val="#ppt_x-.3"/>
                                          </p:val>
                                        </p:tav>
                                        <p:tav tm="50000">
                                          <p:val>
                                            <p:strVal val="#ppt_x"/>
                                          </p:val>
                                        </p:tav>
                                        <p:tav tm="100000">
                                          <p:val>
                                            <p:strVal val="#ppt_x"/>
                                          </p:val>
                                        </p:tav>
                                      </p:tavLst>
                                    </p:anim>
                                    <p:anim calcmode="lin" valueType="num">
                                      <p:cBhvr>
                                        <p:cTn id="234" dur="500" fill="hold"/>
                                        <p:tgtEl>
                                          <p:spTgt spid="39966"/>
                                        </p:tgtEl>
                                        <p:attrNameLst>
                                          <p:attrName>ppt_y</p:attrName>
                                        </p:attrNameLst>
                                      </p:cBhvr>
                                      <p:tavLst>
                                        <p:tav tm="0">
                                          <p:val>
                                            <p:strVal val="#ppt_y"/>
                                          </p:val>
                                        </p:tav>
                                        <p:tav tm="100000">
                                          <p:val>
                                            <p:strVal val="#ppt_y"/>
                                          </p:val>
                                        </p:tav>
                                      </p:tavLst>
                                    </p:anim>
                                  </p:childTnLst>
                                </p:cTn>
                              </p:par>
                              <p:par>
                                <p:cTn id="235" presetID="39" presetClass="entr" presetSubtype="0" accel="100000" fill="hold" grpId="0" nodeType="withEffect">
                                  <p:stCondLst>
                                    <p:cond delay="0"/>
                                  </p:stCondLst>
                                  <p:childTnLst>
                                    <p:set>
                                      <p:cBhvr>
                                        <p:cTn id="236" dur="1" fill="hold">
                                          <p:stCondLst>
                                            <p:cond delay="0"/>
                                          </p:stCondLst>
                                        </p:cTn>
                                        <p:tgtEl>
                                          <p:spTgt spid="39967"/>
                                        </p:tgtEl>
                                        <p:attrNameLst>
                                          <p:attrName>style.visibility</p:attrName>
                                        </p:attrNameLst>
                                      </p:cBhvr>
                                      <p:to>
                                        <p:strVal val="visible"/>
                                      </p:to>
                                    </p:set>
                                    <p:anim calcmode="lin" valueType="num">
                                      <p:cBhvr>
                                        <p:cTn id="237" dur="500" fill="hold"/>
                                        <p:tgtEl>
                                          <p:spTgt spid="39967"/>
                                        </p:tgtEl>
                                        <p:attrNameLst>
                                          <p:attrName>ppt_h</p:attrName>
                                        </p:attrNameLst>
                                      </p:cBhvr>
                                      <p:tavLst>
                                        <p:tav tm="0">
                                          <p:val>
                                            <p:strVal val="#ppt_h/20"/>
                                          </p:val>
                                        </p:tav>
                                        <p:tav tm="50000">
                                          <p:val>
                                            <p:strVal val="#ppt_h/20"/>
                                          </p:val>
                                        </p:tav>
                                        <p:tav tm="100000">
                                          <p:val>
                                            <p:strVal val="#ppt_h"/>
                                          </p:val>
                                        </p:tav>
                                      </p:tavLst>
                                    </p:anim>
                                    <p:anim calcmode="lin" valueType="num">
                                      <p:cBhvr>
                                        <p:cTn id="238" dur="500" fill="hold"/>
                                        <p:tgtEl>
                                          <p:spTgt spid="39967"/>
                                        </p:tgtEl>
                                        <p:attrNameLst>
                                          <p:attrName>ppt_w</p:attrName>
                                        </p:attrNameLst>
                                      </p:cBhvr>
                                      <p:tavLst>
                                        <p:tav tm="0">
                                          <p:val>
                                            <p:strVal val="#ppt_w+.3"/>
                                          </p:val>
                                        </p:tav>
                                        <p:tav tm="50000">
                                          <p:val>
                                            <p:strVal val="#ppt_w+.3"/>
                                          </p:val>
                                        </p:tav>
                                        <p:tav tm="100000">
                                          <p:val>
                                            <p:strVal val="#ppt_w"/>
                                          </p:val>
                                        </p:tav>
                                      </p:tavLst>
                                    </p:anim>
                                    <p:anim calcmode="lin" valueType="num">
                                      <p:cBhvr>
                                        <p:cTn id="239" dur="500" fill="hold"/>
                                        <p:tgtEl>
                                          <p:spTgt spid="39967"/>
                                        </p:tgtEl>
                                        <p:attrNameLst>
                                          <p:attrName>ppt_x</p:attrName>
                                        </p:attrNameLst>
                                      </p:cBhvr>
                                      <p:tavLst>
                                        <p:tav tm="0">
                                          <p:val>
                                            <p:strVal val="#ppt_x-.3"/>
                                          </p:val>
                                        </p:tav>
                                        <p:tav tm="50000">
                                          <p:val>
                                            <p:strVal val="#ppt_x"/>
                                          </p:val>
                                        </p:tav>
                                        <p:tav tm="100000">
                                          <p:val>
                                            <p:strVal val="#ppt_x"/>
                                          </p:val>
                                        </p:tav>
                                      </p:tavLst>
                                    </p:anim>
                                    <p:anim calcmode="lin" valueType="num">
                                      <p:cBhvr>
                                        <p:cTn id="240" dur="500" fill="hold"/>
                                        <p:tgtEl>
                                          <p:spTgt spid="39967"/>
                                        </p:tgtEl>
                                        <p:attrNameLst>
                                          <p:attrName>ppt_y</p:attrName>
                                        </p:attrNameLst>
                                      </p:cBhvr>
                                      <p:tavLst>
                                        <p:tav tm="0">
                                          <p:val>
                                            <p:strVal val="#ppt_y"/>
                                          </p:val>
                                        </p:tav>
                                        <p:tav tm="100000">
                                          <p:val>
                                            <p:strVal val="#ppt_y"/>
                                          </p:val>
                                        </p:tav>
                                      </p:tavLst>
                                    </p:anim>
                                  </p:childTnLst>
                                </p:cTn>
                              </p:par>
                              <p:par>
                                <p:cTn id="241" presetID="39" presetClass="entr" presetSubtype="0" accel="100000" fill="hold" grpId="0" nodeType="withEffect">
                                  <p:stCondLst>
                                    <p:cond delay="0"/>
                                  </p:stCondLst>
                                  <p:childTnLst>
                                    <p:set>
                                      <p:cBhvr>
                                        <p:cTn id="242" dur="1" fill="hold">
                                          <p:stCondLst>
                                            <p:cond delay="0"/>
                                          </p:stCondLst>
                                        </p:cTn>
                                        <p:tgtEl>
                                          <p:spTgt spid="39969"/>
                                        </p:tgtEl>
                                        <p:attrNameLst>
                                          <p:attrName>style.visibility</p:attrName>
                                        </p:attrNameLst>
                                      </p:cBhvr>
                                      <p:to>
                                        <p:strVal val="visible"/>
                                      </p:to>
                                    </p:set>
                                    <p:anim calcmode="lin" valueType="num">
                                      <p:cBhvr>
                                        <p:cTn id="243" dur="500" fill="hold"/>
                                        <p:tgtEl>
                                          <p:spTgt spid="39969"/>
                                        </p:tgtEl>
                                        <p:attrNameLst>
                                          <p:attrName>ppt_h</p:attrName>
                                        </p:attrNameLst>
                                      </p:cBhvr>
                                      <p:tavLst>
                                        <p:tav tm="0">
                                          <p:val>
                                            <p:strVal val="#ppt_h/20"/>
                                          </p:val>
                                        </p:tav>
                                        <p:tav tm="50000">
                                          <p:val>
                                            <p:strVal val="#ppt_h/20"/>
                                          </p:val>
                                        </p:tav>
                                        <p:tav tm="100000">
                                          <p:val>
                                            <p:strVal val="#ppt_h"/>
                                          </p:val>
                                        </p:tav>
                                      </p:tavLst>
                                    </p:anim>
                                    <p:anim calcmode="lin" valueType="num">
                                      <p:cBhvr>
                                        <p:cTn id="244" dur="500" fill="hold"/>
                                        <p:tgtEl>
                                          <p:spTgt spid="39969"/>
                                        </p:tgtEl>
                                        <p:attrNameLst>
                                          <p:attrName>ppt_w</p:attrName>
                                        </p:attrNameLst>
                                      </p:cBhvr>
                                      <p:tavLst>
                                        <p:tav tm="0">
                                          <p:val>
                                            <p:strVal val="#ppt_w+.3"/>
                                          </p:val>
                                        </p:tav>
                                        <p:tav tm="50000">
                                          <p:val>
                                            <p:strVal val="#ppt_w+.3"/>
                                          </p:val>
                                        </p:tav>
                                        <p:tav tm="100000">
                                          <p:val>
                                            <p:strVal val="#ppt_w"/>
                                          </p:val>
                                        </p:tav>
                                      </p:tavLst>
                                    </p:anim>
                                    <p:anim calcmode="lin" valueType="num">
                                      <p:cBhvr>
                                        <p:cTn id="245" dur="500" fill="hold"/>
                                        <p:tgtEl>
                                          <p:spTgt spid="39969"/>
                                        </p:tgtEl>
                                        <p:attrNameLst>
                                          <p:attrName>ppt_x</p:attrName>
                                        </p:attrNameLst>
                                      </p:cBhvr>
                                      <p:tavLst>
                                        <p:tav tm="0">
                                          <p:val>
                                            <p:strVal val="#ppt_x-.3"/>
                                          </p:val>
                                        </p:tav>
                                        <p:tav tm="50000">
                                          <p:val>
                                            <p:strVal val="#ppt_x"/>
                                          </p:val>
                                        </p:tav>
                                        <p:tav tm="100000">
                                          <p:val>
                                            <p:strVal val="#ppt_x"/>
                                          </p:val>
                                        </p:tav>
                                      </p:tavLst>
                                    </p:anim>
                                    <p:anim calcmode="lin" valueType="num">
                                      <p:cBhvr>
                                        <p:cTn id="246" dur="500" fill="hold"/>
                                        <p:tgtEl>
                                          <p:spTgt spid="39969"/>
                                        </p:tgtEl>
                                        <p:attrNameLst>
                                          <p:attrName>ppt_y</p:attrName>
                                        </p:attrNameLst>
                                      </p:cBhvr>
                                      <p:tavLst>
                                        <p:tav tm="0">
                                          <p:val>
                                            <p:strVal val="#ppt_y"/>
                                          </p:val>
                                        </p:tav>
                                        <p:tav tm="100000">
                                          <p:val>
                                            <p:strVal val="#ppt_y"/>
                                          </p:val>
                                        </p:tav>
                                      </p:tavLst>
                                    </p:anim>
                                  </p:childTnLst>
                                </p:cTn>
                              </p:par>
                              <p:par>
                                <p:cTn id="247" presetID="39" presetClass="entr" presetSubtype="0" accel="100000" fill="hold" grpId="0" nodeType="withEffect">
                                  <p:stCondLst>
                                    <p:cond delay="0"/>
                                  </p:stCondLst>
                                  <p:childTnLst>
                                    <p:set>
                                      <p:cBhvr>
                                        <p:cTn id="248" dur="1" fill="hold">
                                          <p:stCondLst>
                                            <p:cond delay="0"/>
                                          </p:stCondLst>
                                        </p:cTn>
                                        <p:tgtEl>
                                          <p:spTgt spid="39970"/>
                                        </p:tgtEl>
                                        <p:attrNameLst>
                                          <p:attrName>style.visibility</p:attrName>
                                        </p:attrNameLst>
                                      </p:cBhvr>
                                      <p:to>
                                        <p:strVal val="visible"/>
                                      </p:to>
                                    </p:set>
                                    <p:anim calcmode="lin" valueType="num">
                                      <p:cBhvr>
                                        <p:cTn id="249" dur="500" fill="hold"/>
                                        <p:tgtEl>
                                          <p:spTgt spid="39970"/>
                                        </p:tgtEl>
                                        <p:attrNameLst>
                                          <p:attrName>ppt_h</p:attrName>
                                        </p:attrNameLst>
                                      </p:cBhvr>
                                      <p:tavLst>
                                        <p:tav tm="0">
                                          <p:val>
                                            <p:strVal val="#ppt_h/20"/>
                                          </p:val>
                                        </p:tav>
                                        <p:tav tm="50000">
                                          <p:val>
                                            <p:strVal val="#ppt_h/20"/>
                                          </p:val>
                                        </p:tav>
                                        <p:tav tm="100000">
                                          <p:val>
                                            <p:strVal val="#ppt_h"/>
                                          </p:val>
                                        </p:tav>
                                      </p:tavLst>
                                    </p:anim>
                                    <p:anim calcmode="lin" valueType="num">
                                      <p:cBhvr>
                                        <p:cTn id="250" dur="500" fill="hold"/>
                                        <p:tgtEl>
                                          <p:spTgt spid="39970"/>
                                        </p:tgtEl>
                                        <p:attrNameLst>
                                          <p:attrName>ppt_w</p:attrName>
                                        </p:attrNameLst>
                                      </p:cBhvr>
                                      <p:tavLst>
                                        <p:tav tm="0">
                                          <p:val>
                                            <p:strVal val="#ppt_w+.3"/>
                                          </p:val>
                                        </p:tav>
                                        <p:tav tm="50000">
                                          <p:val>
                                            <p:strVal val="#ppt_w+.3"/>
                                          </p:val>
                                        </p:tav>
                                        <p:tav tm="100000">
                                          <p:val>
                                            <p:strVal val="#ppt_w"/>
                                          </p:val>
                                        </p:tav>
                                      </p:tavLst>
                                    </p:anim>
                                    <p:anim calcmode="lin" valueType="num">
                                      <p:cBhvr>
                                        <p:cTn id="251" dur="500" fill="hold"/>
                                        <p:tgtEl>
                                          <p:spTgt spid="39970"/>
                                        </p:tgtEl>
                                        <p:attrNameLst>
                                          <p:attrName>ppt_x</p:attrName>
                                        </p:attrNameLst>
                                      </p:cBhvr>
                                      <p:tavLst>
                                        <p:tav tm="0">
                                          <p:val>
                                            <p:strVal val="#ppt_x-.3"/>
                                          </p:val>
                                        </p:tav>
                                        <p:tav tm="50000">
                                          <p:val>
                                            <p:strVal val="#ppt_x"/>
                                          </p:val>
                                        </p:tav>
                                        <p:tav tm="100000">
                                          <p:val>
                                            <p:strVal val="#ppt_x"/>
                                          </p:val>
                                        </p:tav>
                                      </p:tavLst>
                                    </p:anim>
                                    <p:anim calcmode="lin" valueType="num">
                                      <p:cBhvr>
                                        <p:cTn id="252" dur="500" fill="hold"/>
                                        <p:tgtEl>
                                          <p:spTgt spid="39970"/>
                                        </p:tgtEl>
                                        <p:attrNameLst>
                                          <p:attrName>ppt_y</p:attrName>
                                        </p:attrNameLst>
                                      </p:cBhvr>
                                      <p:tavLst>
                                        <p:tav tm="0">
                                          <p:val>
                                            <p:strVal val="#ppt_y"/>
                                          </p:val>
                                        </p:tav>
                                        <p:tav tm="100000">
                                          <p:val>
                                            <p:strVal val="#ppt_y"/>
                                          </p:val>
                                        </p:tav>
                                      </p:tavLst>
                                    </p:anim>
                                  </p:childTnLst>
                                </p:cTn>
                              </p:par>
                              <p:par>
                                <p:cTn id="253" presetID="39" presetClass="entr" presetSubtype="0" accel="100000" fill="hold" grpId="0" nodeType="withEffect">
                                  <p:stCondLst>
                                    <p:cond delay="0"/>
                                  </p:stCondLst>
                                  <p:childTnLst>
                                    <p:set>
                                      <p:cBhvr>
                                        <p:cTn id="254" dur="1" fill="hold">
                                          <p:stCondLst>
                                            <p:cond delay="0"/>
                                          </p:stCondLst>
                                        </p:cTn>
                                        <p:tgtEl>
                                          <p:spTgt spid="39971"/>
                                        </p:tgtEl>
                                        <p:attrNameLst>
                                          <p:attrName>style.visibility</p:attrName>
                                        </p:attrNameLst>
                                      </p:cBhvr>
                                      <p:to>
                                        <p:strVal val="visible"/>
                                      </p:to>
                                    </p:set>
                                    <p:anim calcmode="lin" valueType="num">
                                      <p:cBhvr>
                                        <p:cTn id="255" dur="500" fill="hold"/>
                                        <p:tgtEl>
                                          <p:spTgt spid="39971"/>
                                        </p:tgtEl>
                                        <p:attrNameLst>
                                          <p:attrName>ppt_h</p:attrName>
                                        </p:attrNameLst>
                                      </p:cBhvr>
                                      <p:tavLst>
                                        <p:tav tm="0">
                                          <p:val>
                                            <p:strVal val="#ppt_h/20"/>
                                          </p:val>
                                        </p:tav>
                                        <p:tav tm="50000">
                                          <p:val>
                                            <p:strVal val="#ppt_h/20"/>
                                          </p:val>
                                        </p:tav>
                                        <p:tav tm="100000">
                                          <p:val>
                                            <p:strVal val="#ppt_h"/>
                                          </p:val>
                                        </p:tav>
                                      </p:tavLst>
                                    </p:anim>
                                    <p:anim calcmode="lin" valueType="num">
                                      <p:cBhvr>
                                        <p:cTn id="256" dur="500" fill="hold"/>
                                        <p:tgtEl>
                                          <p:spTgt spid="39971"/>
                                        </p:tgtEl>
                                        <p:attrNameLst>
                                          <p:attrName>ppt_w</p:attrName>
                                        </p:attrNameLst>
                                      </p:cBhvr>
                                      <p:tavLst>
                                        <p:tav tm="0">
                                          <p:val>
                                            <p:strVal val="#ppt_w+.3"/>
                                          </p:val>
                                        </p:tav>
                                        <p:tav tm="50000">
                                          <p:val>
                                            <p:strVal val="#ppt_w+.3"/>
                                          </p:val>
                                        </p:tav>
                                        <p:tav tm="100000">
                                          <p:val>
                                            <p:strVal val="#ppt_w"/>
                                          </p:val>
                                        </p:tav>
                                      </p:tavLst>
                                    </p:anim>
                                    <p:anim calcmode="lin" valueType="num">
                                      <p:cBhvr>
                                        <p:cTn id="257" dur="500" fill="hold"/>
                                        <p:tgtEl>
                                          <p:spTgt spid="39971"/>
                                        </p:tgtEl>
                                        <p:attrNameLst>
                                          <p:attrName>ppt_x</p:attrName>
                                        </p:attrNameLst>
                                      </p:cBhvr>
                                      <p:tavLst>
                                        <p:tav tm="0">
                                          <p:val>
                                            <p:strVal val="#ppt_x-.3"/>
                                          </p:val>
                                        </p:tav>
                                        <p:tav tm="50000">
                                          <p:val>
                                            <p:strVal val="#ppt_x"/>
                                          </p:val>
                                        </p:tav>
                                        <p:tav tm="100000">
                                          <p:val>
                                            <p:strVal val="#ppt_x"/>
                                          </p:val>
                                        </p:tav>
                                      </p:tavLst>
                                    </p:anim>
                                    <p:anim calcmode="lin" valueType="num">
                                      <p:cBhvr>
                                        <p:cTn id="258" dur="500" fill="hold"/>
                                        <p:tgtEl>
                                          <p:spTgt spid="39971"/>
                                        </p:tgtEl>
                                        <p:attrNameLst>
                                          <p:attrName>ppt_y</p:attrName>
                                        </p:attrNameLst>
                                      </p:cBhvr>
                                      <p:tavLst>
                                        <p:tav tm="0">
                                          <p:val>
                                            <p:strVal val="#ppt_y"/>
                                          </p:val>
                                        </p:tav>
                                        <p:tav tm="100000">
                                          <p:val>
                                            <p:strVal val="#ppt_y"/>
                                          </p:val>
                                        </p:tav>
                                      </p:tavLst>
                                    </p:anim>
                                  </p:childTnLst>
                                </p:cTn>
                              </p:par>
                              <p:par>
                                <p:cTn id="259" presetID="39" presetClass="entr" presetSubtype="0" accel="100000" fill="hold" grpId="0" nodeType="withEffect">
                                  <p:stCondLst>
                                    <p:cond delay="0"/>
                                  </p:stCondLst>
                                  <p:childTnLst>
                                    <p:set>
                                      <p:cBhvr>
                                        <p:cTn id="260" dur="1" fill="hold">
                                          <p:stCondLst>
                                            <p:cond delay="0"/>
                                          </p:stCondLst>
                                        </p:cTn>
                                        <p:tgtEl>
                                          <p:spTgt spid="39957"/>
                                        </p:tgtEl>
                                        <p:attrNameLst>
                                          <p:attrName>style.visibility</p:attrName>
                                        </p:attrNameLst>
                                      </p:cBhvr>
                                      <p:to>
                                        <p:strVal val="visible"/>
                                      </p:to>
                                    </p:set>
                                    <p:anim calcmode="lin" valueType="num">
                                      <p:cBhvr>
                                        <p:cTn id="261" dur="500" fill="hold"/>
                                        <p:tgtEl>
                                          <p:spTgt spid="39957"/>
                                        </p:tgtEl>
                                        <p:attrNameLst>
                                          <p:attrName>ppt_h</p:attrName>
                                        </p:attrNameLst>
                                      </p:cBhvr>
                                      <p:tavLst>
                                        <p:tav tm="0">
                                          <p:val>
                                            <p:strVal val="#ppt_h/20"/>
                                          </p:val>
                                        </p:tav>
                                        <p:tav tm="50000">
                                          <p:val>
                                            <p:strVal val="#ppt_h/20"/>
                                          </p:val>
                                        </p:tav>
                                        <p:tav tm="100000">
                                          <p:val>
                                            <p:strVal val="#ppt_h"/>
                                          </p:val>
                                        </p:tav>
                                      </p:tavLst>
                                    </p:anim>
                                    <p:anim calcmode="lin" valueType="num">
                                      <p:cBhvr>
                                        <p:cTn id="262" dur="500" fill="hold"/>
                                        <p:tgtEl>
                                          <p:spTgt spid="39957"/>
                                        </p:tgtEl>
                                        <p:attrNameLst>
                                          <p:attrName>ppt_w</p:attrName>
                                        </p:attrNameLst>
                                      </p:cBhvr>
                                      <p:tavLst>
                                        <p:tav tm="0">
                                          <p:val>
                                            <p:strVal val="#ppt_w+.3"/>
                                          </p:val>
                                        </p:tav>
                                        <p:tav tm="50000">
                                          <p:val>
                                            <p:strVal val="#ppt_w+.3"/>
                                          </p:val>
                                        </p:tav>
                                        <p:tav tm="100000">
                                          <p:val>
                                            <p:strVal val="#ppt_w"/>
                                          </p:val>
                                        </p:tav>
                                      </p:tavLst>
                                    </p:anim>
                                    <p:anim calcmode="lin" valueType="num">
                                      <p:cBhvr>
                                        <p:cTn id="263" dur="500" fill="hold"/>
                                        <p:tgtEl>
                                          <p:spTgt spid="39957"/>
                                        </p:tgtEl>
                                        <p:attrNameLst>
                                          <p:attrName>ppt_x</p:attrName>
                                        </p:attrNameLst>
                                      </p:cBhvr>
                                      <p:tavLst>
                                        <p:tav tm="0">
                                          <p:val>
                                            <p:strVal val="#ppt_x-.3"/>
                                          </p:val>
                                        </p:tav>
                                        <p:tav tm="50000">
                                          <p:val>
                                            <p:strVal val="#ppt_x"/>
                                          </p:val>
                                        </p:tav>
                                        <p:tav tm="100000">
                                          <p:val>
                                            <p:strVal val="#ppt_x"/>
                                          </p:val>
                                        </p:tav>
                                      </p:tavLst>
                                    </p:anim>
                                    <p:anim calcmode="lin" valueType="num">
                                      <p:cBhvr>
                                        <p:cTn id="264" dur="500" fill="hold"/>
                                        <p:tgtEl>
                                          <p:spTgt spid="39957"/>
                                        </p:tgtEl>
                                        <p:attrNameLst>
                                          <p:attrName>ppt_y</p:attrName>
                                        </p:attrNameLst>
                                      </p:cBhvr>
                                      <p:tavLst>
                                        <p:tav tm="0">
                                          <p:val>
                                            <p:strVal val="#ppt_y"/>
                                          </p:val>
                                        </p:tav>
                                        <p:tav tm="100000">
                                          <p:val>
                                            <p:strVal val="#ppt_y"/>
                                          </p:val>
                                        </p:tav>
                                      </p:tavLst>
                                    </p:anim>
                                  </p:childTnLst>
                                </p:cTn>
                              </p:par>
                              <p:par>
                                <p:cTn id="265" presetID="39" presetClass="entr" presetSubtype="0" accel="100000" fill="hold" grpId="0" nodeType="withEffect">
                                  <p:stCondLst>
                                    <p:cond delay="0"/>
                                  </p:stCondLst>
                                  <p:childTnLst>
                                    <p:set>
                                      <p:cBhvr>
                                        <p:cTn id="266" dur="1" fill="hold">
                                          <p:stCondLst>
                                            <p:cond delay="0"/>
                                          </p:stCondLst>
                                        </p:cTn>
                                        <p:tgtEl>
                                          <p:spTgt spid="39958"/>
                                        </p:tgtEl>
                                        <p:attrNameLst>
                                          <p:attrName>style.visibility</p:attrName>
                                        </p:attrNameLst>
                                      </p:cBhvr>
                                      <p:to>
                                        <p:strVal val="visible"/>
                                      </p:to>
                                    </p:set>
                                    <p:anim calcmode="lin" valueType="num">
                                      <p:cBhvr>
                                        <p:cTn id="267" dur="500" fill="hold"/>
                                        <p:tgtEl>
                                          <p:spTgt spid="39958"/>
                                        </p:tgtEl>
                                        <p:attrNameLst>
                                          <p:attrName>ppt_h</p:attrName>
                                        </p:attrNameLst>
                                      </p:cBhvr>
                                      <p:tavLst>
                                        <p:tav tm="0">
                                          <p:val>
                                            <p:strVal val="#ppt_h/20"/>
                                          </p:val>
                                        </p:tav>
                                        <p:tav tm="50000">
                                          <p:val>
                                            <p:strVal val="#ppt_h/20"/>
                                          </p:val>
                                        </p:tav>
                                        <p:tav tm="100000">
                                          <p:val>
                                            <p:strVal val="#ppt_h"/>
                                          </p:val>
                                        </p:tav>
                                      </p:tavLst>
                                    </p:anim>
                                    <p:anim calcmode="lin" valueType="num">
                                      <p:cBhvr>
                                        <p:cTn id="268" dur="500" fill="hold"/>
                                        <p:tgtEl>
                                          <p:spTgt spid="39958"/>
                                        </p:tgtEl>
                                        <p:attrNameLst>
                                          <p:attrName>ppt_w</p:attrName>
                                        </p:attrNameLst>
                                      </p:cBhvr>
                                      <p:tavLst>
                                        <p:tav tm="0">
                                          <p:val>
                                            <p:strVal val="#ppt_w+.3"/>
                                          </p:val>
                                        </p:tav>
                                        <p:tav tm="50000">
                                          <p:val>
                                            <p:strVal val="#ppt_w+.3"/>
                                          </p:val>
                                        </p:tav>
                                        <p:tav tm="100000">
                                          <p:val>
                                            <p:strVal val="#ppt_w"/>
                                          </p:val>
                                        </p:tav>
                                      </p:tavLst>
                                    </p:anim>
                                    <p:anim calcmode="lin" valueType="num">
                                      <p:cBhvr>
                                        <p:cTn id="269" dur="500" fill="hold"/>
                                        <p:tgtEl>
                                          <p:spTgt spid="39958"/>
                                        </p:tgtEl>
                                        <p:attrNameLst>
                                          <p:attrName>ppt_x</p:attrName>
                                        </p:attrNameLst>
                                      </p:cBhvr>
                                      <p:tavLst>
                                        <p:tav tm="0">
                                          <p:val>
                                            <p:strVal val="#ppt_x-.3"/>
                                          </p:val>
                                        </p:tav>
                                        <p:tav tm="50000">
                                          <p:val>
                                            <p:strVal val="#ppt_x"/>
                                          </p:val>
                                        </p:tav>
                                        <p:tav tm="100000">
                                          <p:val>
                                            <p:strVal val="#ppt_x"/>
                                          </p:val>
                                        </p:tav>
                                      </p:tavLst>
                                    </p:anim>
                                    <p:anim calcmode="lin" valueType="num">
                                      <p:cBhvr>
                                        <p:cTn id="270" dur="500" fill="hold"/>
                                        <p:tgtEl>
                                          <p:spTgt spid="39958"/>
                                        </p:tgtEl>
                                        <p:attrNameLst>
                                          <p:attrName>ppt_y</p:attrName>
                                        </p:attrNameLst>
                                      </p:cBhvr>
                                      <p:tavLst>
                                        <p:tav tm="0">
                                          <p:val>
                                            <p:strVal val="#ppt_y"/>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51" presetClass="entr" presetSubtype="0" fill="hold" grpId="0" nodeType="clickEffect">
                                  <p:stCondLst>
                                    <p:cond delay="0"/>
                                  </p:stCondLst>
                                  <p:childTnLst>
                                    <p:set>
                                      <p:cBhvr>
                                        <p:cTn id="274" dur="1" fill="hold">
                                          <p:stCondLst>
                                            <p:cond delay="0"/>
                                          </p:stCondLst>
                                        </p:cTn>
                                        <p:tgtEl>
                                          <p:spTgt spid="39973"/>
                                        </p:tgtEl>
                                        <p:attrNameLst>
                                          <p:attrName>style.visibility</p:attrName>
                                        </p:attrNameLst>
                                      </p:cBhvr>
                                      <p:to>
                                        <p:strVal val="visible"/>
                                      </p:to>
                                    </p:set>
                                    <p:animEffect transition="in" filter="fade">
                                      <p:cBhvr>
                                        <p:cTn id="275" dur="770" decel="100000"/>
                                        <p:tgtEl>
                                          <p:spTgt spid="39973"/>
                                        </p:tgtEl>
                                      </p:cBhvr>
                                    </p:animEffect>
                                    <p:animScale>
                                      <p:cBhvr>
                                        <p:cTn id="276" dur="770" decel="100000"/>
                                        <p:tgtEl>
                                          <p:spTgt spid="39973"/>
                                        </p:tgtEl>
                                      </p:cBhvr>
                                      <p:from x="10000" y="10000"/>
                                      <p:to x="200000" y="450000"/>
                                    </p:animScale>
                                    <p:animScale>
                                      <p:cBhvr>
                                        <p:cTn id="277" dur="1230" accel="100000" fill="hold">
                                          <p:stCondLst>
                                            <p:cond delay="770"/>
                                          </p:stCondLst>
                                        </p:cTn>
                                        <p:tgtEl>
                                          <p:spTgt spid="39973"/>
                                        </p:tgtEl>
                                      </p:cBhvr>
                                      <p:from x="200000" y="450000"/>
                                      <p:to x="100000" y="100000"/>
                                    </p:animScale>
                                    <p:set>
                                      <p:cBhvr>
                                        <p:cTn id="278" dur="770" fill="hold"/>
                                        <p:tgtEl>
                                          <p:spTgt spid="39973"/>
                                        </p:tgtEl>
                                        <p:attrNameLst>
                                          <p:attrName>ppt_x</p:attrName>
                                        </p:attrNameLst>
                                      </p:cBhvr>
                                      <p:to>
                                        <p:strVal val="(0.5)"/>
                                      </p:to>
                                    </p:set>
                                    <p:anim from="(0.5)" to="(#ppt_x)" calcmode="lin" valueType="num">
                                      <p:cBhvr>
                                        <p:cTn id="279" dur="1230" accel="100000" fill="hold">
                                          <p:stCondLst>
                                            <p:cond delay="770"/>
                                          </p:stCondLst>
                                        </p:cTn>
                                        <p:tgtEl>
                                          <p:spTgt spid="39973"/>
                                        </p:tgtEl>
                                        <p:attrNameLst>
                                          <p:attrName>ppt_x</p:attrName>
                                        </p:attrNameLst>
                                      </p:cBhvr>
                                    </p:anim>
                                    <p:set>
                                      <p:cBhvr>
                                        <p:cTn id="280" dur="770" fill="hold"/>
                                        <p:tgtEl>
                                          <p:spTgt spid="39973"/>
                                        </p:tgtEl>
                                        <p:attrNameLst>
                                          <p:attrName>ppt_y</p:attrName>
                                        </p:attrNameLst>
                                      </p:cBhvr>
                                      <p:to>
                                        <p:strVal val="(#ppt_y+0.4)"/>
                                      </p:to>
                                    </p:set>
                                    <p:anim from="(#ppt_y+0.4)" to="(#ppt_y)" calcmode="lin" valueType="num">
                                      <p:cBhvr>
                                        <p:cTn id="281" dur="1230" accel="100000" fill="hold">
                                          <p:stCondLst>
                                            <p:cond delay="770"/>
                                          </p:stCondLst>
                                        </p:cTn>
                                        <p:tgtEl>
                                          <p:spTgt spid="39973"/>
                                        </p:tgtEl>
                                        <p:attrNameLst>
                                          <p:attrName>ppt_y</p:attrName>
                                        </p:attrNameLst>
                                      </p:cBhvr>
                                    </p:anim>
                                  </p:childTnLst>
                                </p:cTn>
                              </p:par>
                              <p:par>
                                <p:cTn id="282" presetID="51" presetClass="entr" presetSubtype="0" fill="hold" grpId="0" nodeType="withEffect">
                                  <p:stCondLst>
                                    <p:cond delay="0"/>
                                  </p:stCondLst>
                                  <p:childTnLst>
                                    <p:set>
                                      <p:cBhvr>
                                        <p:cTn id="283" dur="1" fill="hold">
                                          <p:stCondLst>
                                            <p:cond delay="0"/>
                                          </p:stCondLst>
                                        </p:cTn>
                                        <p:tgtEl>
                                          <p:spTgt spid="39974"/>
                                        </p:tgtEl>
                                        <p:attrNameLst>
                                          <p:attrName>style.visibility</p:attrName>
                                        </p:attrNameLst>
                                      </p:cBhvr>
                                      <p:to>
                                        <p:strVal val="visible"/>
                                      </p:to>
                                    </p:set>
                                    <p:animEffect transition="in" filter="fade">
                                      <p:cBhvr>
                                        <p:cTn id="284" dur="770" decel="100000"/>
                                        <p:tgtEl>
                                          <p:spTgt spid="39974"/>
                                        </p:tgtEl>
                                      </p:cBhvr>
                                    </p:animEffect>
                                    <p:animScale>
                                      <p:cBhvr>
                                        <p:cTn id="285" dur="770" decel="100000"/>
                                        <p:tgtEl>
                                          <p:spTgt spid="39974"/>
                                        </p:tgtEl>
                                      </p:cBhvr>
                                      <p:from x="10000" y="10000"/>
                                      <p:to x="200000" y="450000"/>
                                    </p:animScale>
                                    <p:animScale>
                                      <p:cBhvr>
                                        <p:cTn id="286" dur="1230" accel="100000" fill="hold">
                                          <p:stCondLst>
                                            <p:cond delay="770"/>
                                          </p:stCondLst>
                                        </p:cTn>
                                        <p:tgtEl>
                                          <p:spTgt spid="39974"/>
                                        </p:tgtEl>
                                      </p:cBhvr>
                                      <p:from x="200000" y="450000"/>
                                      <p:to x="100000" y="100000"/>
                                    </p:animScale>
                                    <p:set>
                                      <p:cBhvr>
                                        <p:cTn id="287" dur="770" fill="hold"/>
                                        <p:tgtEl>
                                          <p:spTgt spid="39974"/>
                                        </p:tgtEl>
                                        <p:attrNameLst>
                                          <p:attrName>ppt_x</p:attrName>
                                        </p:attrNameLst>
                                      </p:cBhvr>
                                      <p:to>
                                        <p:strVal val="(0.5)"/>
                                      </p:to>
                                    </p:set>
                                    <p:anim from="(0.5)" to="(#ppt_x)" calcmode="lin" valueType="num">
                                      <p:cBhvr>
                                        <p:cTn id="288" dur="1230" accel="100000" fill="hold">
                                          <p:stCondLst>
                                            <p:cond delay="770"/>
                                          </p:stCondLst>
                                        </p:cTn>
                                        <p:tgtEl>
                                          <p:spTgt spid="39974"/>
                                        </p:tgtEl>
                                        <p:attrNameLst>
                                          <p:attrName>ppt_x</p:attrName>
                                        </p:attrNameLst>
                                      </p:cBhvr>
                                    </p:anim>
                                    <p:set>
                                      <p:cBhvr>
                                        <p:cTn id="289" dur="770" fill="hold"/>
                                        <p:tgtEl>
                                          <p:spTgt spid="39974"/>
                                        </p:tgtEl>
                                        <p:attrNameLst>
                                          <p:attrName>ppt_y</p:attrName>
                                        </p:attrNameLst>
                                      </p:cBhvr>
                                      <p:to>
                                        <p:strVal val="(#ppt_y+0.4)"/>
                                      </p:to>
                                    </p:set>
                                    <p:anim from="(#ppt_y+0.4)" to="(#ppt_y)" calcmode="lin" valueType="num">
                                      <p:cBhvr>
                                        <p:cTn id="290" dur="1230" accel="100000" fill="hold">
                                          <p:stCondLst>
                                            <p:cond delay="770"/>
                                          </p:stCondLst>
                                        </p:cTn>
                                        <p:tgtEl>
                                          <p:spTgt spid="39974"/>
                                        </p:tgtEl>
                                        <p:attrNameLst>
                                          <p:attrName>ppt_y</p:attrName>
                                        </p:attrNameLst>
                                      </p:cBhvr>
                                    </p:anim>
                                  </p:childTnLst>
                                </p:cTn>
                              </p:par>
                              <p:par>
                                <p:cTn id="291" presetID="51" presetClass="entr" presetSubtype="0" fill="hold" grpId="0" nodeType="withEffect">
                                  <p:stCondLst>
                                    <p:cond delay="0"/>
                                  </p:stCondLst>
                                  <p:childTnLst>
                                    <p:set>
                                      <p:cBhvr>
                                        <p:cTn id="292" dur="1" fill="hold">
                                          <p:stCondLst>
                                            <p:cond delay="0"/>
                                          </p:stCondLst>
                                        </p:cTn>
                                        <p:tgtEl>
                                          <p:spTgt spid="39975"/>
                                        </p:tgtEl>
                                        <p:attrNameLst>
                                          <p:attrName>style.visibility</p:attrName>
                                        </p:attrNameLst>
                                      </p:cBhvr>
                                      <p:to>
                                        <p:strVal val="visible"/>
                                      </p:to>
                                    </p:set>
                                    <p:animEffect transition="in" filter="fade">
                                      <p:cBhvr>
                                        <p:cTn id="293" dur="770" decel="100000"/>
                                        <p:tgtEl>
                                          <p:spTgt spid="39975"/>
                                        </p:tgtEl>
                                      </p:cBhvr>
                                    </p:animEffect>
                                    <p:animScale>
                                      <p:cBhvr>
                                        <p:cTn id="294" dur="770" decel="100000"/>
                                        <p:tgtEl>
                                          <p:spTgt spid="39975"/>
                                        </p:tgtEl>
                                      </p:cBhvr>
                                      <p:from x="10000" y="10000"/>
                                      <p:to x="200000" y="450000"/>
                                    </p:animScale>
                                    <p:animScale>
                                      <p:cBhvr>
                                        <p:cTn id="295" dur="1230" accel="100000" fill="hold">
                                          <p:stCondLst>
                                            <p:cond delay="770"/>
                                          </p:stCondLst>
                                        </p:cTn>
                                        <p:tgtEl>
                                          <p:spTgt spid="39975"/>
                                        </p:tgtEl>
                                      </p:cBhvr>
                                      <p:from x="200000" y="450000"/>
                                      <p:to x="100000" y="100000"/>
                                    </p:animScale>
                                    <p:set>
                                      <p:cBhvr>
                                        <p:cTn id="296" dur="770" fill="hold"/>
                                        <p:tgtEl>
                                          <p:spTgt spid="39975"/>
                                        </p:tgtEl>
                                        <p:attrNameLst>
                                          <p:attrName>ppt_x</p:attrName>
                                        </p:attrNameLst>
                                      </p:cBhvr>
                                      <p:to>
                                        <p:strVal val="(0.5)"/>
                                      </p:to>
                                    </p:set>
                                    <p:anim from="(0.5)" to="(#ppt_x)" calcmode="lin" valueType="num">
                                      <p:cBhvr>
                                        <p:cTn id="297" dur="1230" accel="100000" fill="hold">
                                          <p:stCondLst>
                                            <p:cond delay="770"/>
                                          </p:stCondLst>
                                        </p:cTn>
                                        <p:tgtEl>
                                          <p:spTgt spid="39975"/>
                                        </p:tgtEl>
                                        <p:attrNameLst>
                                          <p:attrName>ppt_x</p:attrName>
                                        </p:attrNameLst>
                                      </p:cBhvr>
                                    </p:anim>
                                    <p:set>
                                      <p:cBhvr>
                                        <p:cTn id="298" dur="770" fill="hold"/>
                                        <p:tgtEl>
                                          <p:spTgt spid="39975"/>
                                        </p:tgtEl>
                                        <p:attrNameLst>
                                          <p:attrName>ppt_y</p:attrName>
                                        </p:attrNameLst>
                                      </p:cBhvr>
                                      <p:to>
                                        <p:strVal val="(#ppt_y+0.4)"/>
                                      </p:to>
                                    </p:set>
                                    <p:anim from="(#ppt_y+0.4)" to="(#ppt_y)" calcmode="lin" valueType="num">
                                      <p:cBhvr>
                                        <p:cTn id="299" dur="1230" accel="100000" fill="hold">
                                          <p:stCondLst>
                                            <p:cond delay="770"/>
                                          </p:stCondLst>
                                        </p:cTn>
                                        <p:tgtEl>
                                          <p:spTgt spid="39975"/>
                                        </p:tgtEl>
                                        <p:attrNameLst>
                                          <p:attrName>ppt_y</p:attrName>
                                        </p:attrNameLst>
                                      </p:cBhvr>
                                    </p:anim>
                                  </p:childTnLst>
                                </p:cTn>
                              </p:par>
                              <p:par>
                                <p:cTn id="300" presetID="51" presetClass="entr" presetSubtype="0" fill="hold" grpId="0" nodeType="withEffect">
                                  <p:stCondLst>
                                    <p:cond delay="0"/>
                                  </p:stCondLst>
                                  <p:childTnLst>
                                    <p:set>
                                      <p:cBhvr>
                                        <p:cTn id="301" dur="1" fill="hold">
                                          <p:stCondLst>
                                            <p:cond delay="0"/>
                                          </p:stCondLst>
                                        </p:cTn>
                                        <p:tgtEl>
                                          <p:spTgt spid="39976"/>
                                        </p:tgtEl>
                                        <p:attrNameLst>
                                          <p:attrName>style.visibility</p:attrName>
                                        </p:attrNameLst>
                                      </p:cBhvr>
                                      <p:to>
                                        <p:strVal val="visible"/>
                                      </p:to>
                                    </p:set>
                                    <p:animEffect transition="in" filter="fade">
                                      <p:cBhvr>
                                        <p:cTn id="302" dur="770" decel="100000"/>
                                        <p:tgtEl>
                                          <p:spTgt spid="39976"/>
                                        </p:tgtEl>
                                      </p:cBhvr>
                                    </p:animEffect>
                                    <p:animScale>
                                      <p:cBhvr>
                                        <p:cTn id="303" dur="770" decel="100000"/>
                                        <p:tgtEl>
                                          <p:spTgt spid="39976"/>
                                        </p:tgtEl>
                                      </p:cBhvr>
                                      <p:from x="10000" y="10000"/>
                                      <p:to x="200000" y="450000"/>
                                    </p:animScale>
                                    <p:animScale>
                                      <p:cBhvr>
                                        <p:cTn id="304" dur="1230" accel="100000" fill="hold">
                                          <p:stCondLst>
                                            <p:cond delay="770"/>
                                          </p:stCondLst>
                                        </p:cTn>
                                        <p:tgtEl>
                                          <p:spTgt spid="39976"/>
                                        </p:tgtEl>
                                      </p:cBhvr>
                                      <p:from x="200000" y="450000"/>
                                      <p:to x="100000" y="100000"/>
                                    </p:animScale>
                                    <p:set>
                                      <p:cBhvr>
                                        <p:cTn id="305" dur="770" fill="hold"/>
                                        <p:tgtEl>
                                          <p:spTgt spid="39976"/>
                                        </p:tgtEl>
                                        <p:attrNameLst>
                                          <p:attrName>ppt_x</p:attrName>
                                        </p:attrNameLst>
                                      </p:cBhvr>
                                      <p:to>
                                        <p:strVal val="(0.5)"/>
                                      </p:to>
                                    </p:set>
                                    <p:anim from="(0.5)" to="(#ppt_x)" calcmode="lin" valueType="num">
                                      <p:cBhvr>
                                        <p:cTn id="306" dur="1230" accel="100000" fill="hold">
                                          <p:stCondLst>
                                            <p:cond delay="770"/>
                                          </p:stCondLst>
                                        </p:cTn>
                                        <p:tgtEl>
                                          <p:spTgt spid="39976"/>
                                        </p:tgtEl>
                                        <p:attrNameLst>
                                          <p:attrName>ppt_x</p:attrName>
                                        </p:attrNameLst>
                                      </p:cBhvr>
                                    </p:anim>
                                    <p:set>
                                      <p:cBhvr>
                                        <p:cTn id="307" dur="770" fill="hold"/>
                                        <p:tgtEl>
                                          <p:spTgt spid="39976"/>
                                        </p:tgtEl>
                                        <p:attrNameLst>
                                          <p:attrName>ppt_y</p:attrName>
                                        </p:attrNameLst>
                                      </p:cBhvr>
                                      <p:to>
                                        <p:strVal val="(#ppt_y+0.4)"/>
                                      </p:to>
                                    </p:set>
                                    <p:anim from="(#ppt_y+0.4)" to="(#ppt_y)" calcmode="lin" valueType="num">
                                      <p:cBhvr>
                                        <p:cTn id="308" dur="1230" accel="100000" fill="hold">
                                          <p:stCondLst>
                                            <p:cond delay="770"/>
                                          </p:stCondLst>
                                        </p:cTn>
                                        <p:tgtEl>
                                          <p:spTgt spid="39976"/>
                                        </p:tgtEl>
                                        <p:attrNameLst>
                                          <p:attrName>ppt_y</p:attrName>
                                        </p:attrNameLst>
                                      </p:cBhvr>
                                    </p:anim>
                                  </p:childTnLst>
                                </p:cTn>
                              </p:par>
                              <p:par>
                                <p:cTn id="309" presetID="51" presetClass="entr" presetSubtype="0" fill="hold" grpId="0" nodeType="withEffect">
                                  <p:stCondLst>
                                    <p:cond delay="0"/>
                                  </p:stCondLst>
                                  <p:childTnLst>
                                    <p:set>
                                      <p:cBhvr>
                                        <p:cTn id="310" dur="1" fill="hold">
                                          <p:stCondLst>
                                            <p:cond delay="0"/>
                                          </p:stCondLst>
                                        </p:cTn>
                                        <p:tgtEl>
                                          <p:spTgt spid="39977"/>
                                        </p:tgtEl>
                                        <p:attrNameLst>
                                          <p:attrName>style.visibility</p:attrName>
                                        </p:attrNameLst>
                                      </p:cBhvr>
                                      <p:to>
                                        <p:strVal val="visible"/>
                                      </p:to>
                                    </p:set>
                                    <p:animEffect transition="in" filter="fade">
                                      <p:cBhvr>
                                        <p:cTn id="311" dur="770" decel="100000"/>
                                        <p:tgtEl>
                                          <p:spTgt spid="39977"/>
                                        </p:tgtEl>
                                      </p:cBhvr>
                                    </p:animEffect>
                                    <p:animScale>
                                      <p:cBhvr>
                                        <p:cTn id="312" dur="770" decel="100000"/>
                                        <p:tgtEl>
                                          <p:spTgt spid="39977"/>
                                        </p:tgtEl>
                                      </p:cBhvr>
                                      <p:from x="10000" y="10000"/>
                                      <p:to x="200000" y="450000"/>
                                    </p:animScale>
                                    <p:animScale>
                                      <p:cBhvr>
                                        <p:cTn id="313" dur="1230" accel="100000" fill="hold">
                                          <p:stCondLst>
                                            <p:cond delay="770"/>
                                          </p:stCondLst>
                                        </p:cTn>
                                        <p:tgtEl>
                                          <p:spTgt spid="39977"/>
                                        </p:tgtEl>
                                      </p:cBhvr>
                                      <p:from x="200000" y="450000"/>
                                      <p:to x="100000" y="100000"/>
                                    </p:animScale>
                                    <p:set>
                                      <p:cBhvr>
                                        <p:cTn id="314" dur="770" fill="hold"/>
                                        <p:tgtEl>
                                          <p:spTgt spid="39977"/>
                                        </p:tgtEl>
                                        <p:attrNameLst>
                                          <p:attrName>ppt_x</p:attrName>
                                        </p:attrNameLst>
                                      </p:cBhvr>
                                      <p:to>
                                        <p:strVal val="(0.5)"/>
                                      </p:to>
                                    </p:set>
                                    <p:anim from="(0.5)" to="(#ppt_x)" calcmode="lin" valueType="num">
                                      <p:cBhvr>
                                        <p:cTn id="315" dur="1230" accel="100000" fill="hold">
                                          <p:stCondLst>
                                            <p:cond delay="770"/>
                                          </p:stCondLst>
                                        </p:cTn>
                                        <p:tgtEl>
                                          <p:spTgt spid="39977"/>
                                        </p:tgtEl>
                                        <p:attrNameLst>
                                          <p:attrName>ppt_x</p:attrName>
                                        </p:attrNameLst>
                                      </p:cBhvr>
                                    </p:anim>
                                    <p:set>
                                      <p:cBhvr>
                                        <p:cTn id="316" dur="770" fill="hold"/>
                                        <p:tgtEl>
                                          <p:spTgt spid="39977"/>
                                        </p:tgtEl>
                                        <p:attrNameLst>
                                          <p:attrName>ppt_y</p:attrName>
                                        </p:attrNameLst>
                                      </p:cBhvr>
                                      <p:to>
                                        <p:strVal val="(#ppt_y+0.4)"/>
                                      </p:to>
                                    </p:set>
                                    <p:anim from="(#ppt_y+0.4)" to="(#ppt_y)" calcmode="lin" valueType="num">
                                      <p:cBhvr>
                                        <p:cTn id="317" dur="1230" accel="100000" fill="hold">
                                          <p:stCondLst>
                                            <p:cond delay="770"/>
                                          </p:stCondLst>
                                        </p:cTn>
                                        <p:tgtEl>
                                          <p:spTgt spid="39977"/>
                                        </p:tgtEl>
                                        <p:attrNameLst>
                                          <p:attrName>ppt_y</p:attrName>
                                        </p:attrNameLst>
                                      </p:cBhvr>
                                    </p:anim>
                                  </p:childTnLst>
                                </p:cTn>
                              </p:par>
                              <p:par>
                                <p:cTn id="318" presetID="51" presetClass="entr" presetSubtype="0" fill="hold" grpId="0" nodeType="withEffect">
                                  <p:stCondLst>
                                    <p:cond delay="0"/>
                                  </p:stCondLst>
                                  <p:childTnLst>
                                    <p:set>
                                      <p:cBhvr>
                                        <p:cTn id="319" dur="1" fill="hold">
                                          <p:stCondLst>
                                            <p:cond delay="0"/>
                                          </p:stCondLst>
                                        </p:cTn>
                                        <p:tgtEl>
                                          <p:spTgt spid="39978"/>
                                        </p:tgtEl>
                                        <p:attrNameLst>
                                          <p:attrName>style.visibility</p:attrName>
                                        </p:attrNameLst>
                                      </p:cBhvr>
                                      <p:to>
                                        <p:strVal val="visible"/>
                                      </p:to>
                                    </p:set>
                                    <p:animEffect transition="in" filter="fade">
                                      <p:cBhvr>
                                        <p:cTn id="320" dur="770" decel="100000"/>
                                        <p:tgtEl>
                                          <p:spTgt spid="39978"/>
                                        </p:tgtEl>
                                      </p:cBhvr>
                                    </p:animEffect>
                                    <p:animScale>
                                      <p:cBhvr>
                                        <p:cTn id="321" dur="770" decel="100000"/>
                                        <p:tgtEl>
                                          <p:spTgt spid="39978"/>
                                        </p:tgtEl>
                                      </p:cBhvr>
                                      <p:from x="10000" y="10000"/>
                                      <p:to x="200000" y="450000"/>
                                    </p:animScale>
                                    <p:animScale>
                                      <p:cBhvr>
                                        <p:cTn id="322" dur="1230" accel="100000" fill="hold">
                                          <p:stCondLst>
                                            <p:cond delay="770"/>
                                          </p:stCondLst>
                                        </p:cTn>
                                        <p:tgtEl>
                                          <p:spTgt spid="39978"/>
                                        </p:tgtEl>
                                      </p:cBhvr>
                                      <p:from x="200000" y="450000"/>
                                      <p:to x="100000" y="100000"/>
                                    </p:animScale>
                                    <p:set>
                                      <p:cBhvr>
                                        <p:cTn id="323" dur="770" fill="hold"/>
                                        <p:tgtEl>
                                          <p:spTgt spid="39978"/>
                                        </p:tgtEl>
                                        <p:attrNameLst>
                                          <p:attrName>ppt_x</p:attrName>
                                        </p:attrNameLst>
                                      </p:cBhvr>
                                      <p:to>
                                        <p:strVal val="(0.5)"/>
                                      </p:to>
                                    </p:set>
                                    <p:anim from="(0.5)" to="(#ppt_x)" calcmode="lin" valueType="num">
                                      <p:cBhvr>
                                        <p:cTn id="324" dur="1230" accel="100000" fill="hold">
                                          <p:stCondLst>
                                            <p:cond delay="770"/>
                                          </p:stCondLst>
                                        </p:cTn>
                                        <p:tgtEl>
                                          <p:spTgt spid="39978"/>
                                        </p:tgtEl>
                                        <p:attrNameLst>
                                          <p:attrName>ppt_x</p:attrName>
                                        </p:attrNameLst>
                                      </p:cBhvr>
                                    </p:anim>
                                    <p:set>
                                      <p:cBhvr>
                                        <p:cTn id="325" dur="770" fill="hold"/>
                                        <p:tgtEl>
                                          <p:spTgt spid="39978"/>
                                        </p:tgtEl>
                                        <p:attrNameLst>
                                          <p:attrName>ppt_y</p:attrName>
                                        </p:attrNameLst>
                                      </p:cBhvr>
                                      <p:to>
                                        <p:strVal val="(#ppt_y+0.4)"/>
                                      </p:to>
                                    </p:set>
                                    <p:anim from="(#ppt_y+0.4)" to="(#ppt_y)" calcmode="lin" valueType="num">
                                      <p:cBhvr>
                                        <p:cTn id="326" dur="1230" accel="100000" fill="hold">
                                          <p:stCondLst>
                                            <p:cond delay="770"/>
                                          </p:stCondLst>
                                        </p:cTn>
                                        <p:tgtEl>
                                          <p:spTgt spid="39978"/>
                                        </p:tgtEl>
                                        <p:attrNameLst>
                                          <p:attrName>ppt_y</p:attrName>
                                        </p:attrNameLst>
                                      </p:cBhvr>
                                    </p:anim>
                                  </p:childTnLst>
                                </p:cTn>
                              </p:par>
                              <p:par>
                                <p:cTn id="327" presetID="51" presetClass="entr" presetSubtype="0" fill="hold" grpId="0" nodeType="withEffect">
                                  <p:stCondLst>
                                    <p:cond delay="0"/>
                                  </p:stCondLst>
                                  <p:childTnLst>
                                    <p:set>
                                      <p:cBhvr>
                                        <p:cTn id="328" dur="1" fill="hold">
                                          <p:stCondLst>
                                            <p:cond delay="0"/>
                                          </p:stCondLst>
                                        </p:cTn>
                                        <p:tgtEl>
                                          <p:spTgt spid="39979"/>
                                        </p:tgtEl>
                                        <p:attrNameLst>
                                          <p:attrName>style.visibility</p:attrName>
                                        </p:attrNameLst>
                                      </p:cBhvr>
                                      <p:to>
                                        <p:strVal val="visible"/>
                                      </p:to>
                                    </p:set>
                                    <p:animEffect transition="in" filter="fade">
                                      <p:cBhvr>
                                        <p:cTn id="329" dur="770" decel="100000"/>
                                        <p:tgtEl>
                                          <p:spTgt spid="39979"/>
                                        </p:tgtEl>
                                      </p:cBhvr>
                                    </p:animEffect>
                                    <p:animScale>
                                      <p:cBhvr>
                                        <p:cTn id="330" dur="770" decel="100000"/>
                                        <p:tgtEl>
                                          <p:spTgt spid="39979"/>
                                        </p:tgtEl>
                                      </p:cBhvr>
                                      <p:from x="10000" y="10000"/>
                                      <p:to x="200000" y="450000"/>
                                    </p:animScale>
                                    <p:animScale>
                                      <p:cBhvr>
                                        <p:cTn id="331" dur="1230" accel="100000" fill="hold">
                                          <p:stCondLst>
                                            <p:cond delay="770"/>
                                          </p:stCondLst>
                                        </p:cTn>
                                        <p:tgtEl>
                                          <p:spTgt spid="39979"/>
                                        </p:tgtEl>
                                      </p:cBhvr>
                                      <p:from x="200000" y="450000"/>
                                      <p:to x="100000" y="100000"/>
                                    </p:animScale>
                                    <p:set>
                                      <p:cBhvr>
                                        <p:cTn id="332" dur="770" fill="hold"/>
                                        <p:tgtEl>
                                          <p:spTgt spid="39979"/>
                                        </p:tgtEl>
                                        <p:attrNameLst>
                                          <p:attrName>ppt_x</p:attrName>
                                        </p:attrNameLst>
                                      </p:cBhvr>
                                      <p:to>
                                        <p:strVal val="(0.5)"/>
                                      </p:to>
                                    </p:set>
                                    <p:anim from="(0.5)" to="(#ppt_x)" calcmode="lin" valueType="num">
                                      <p:cBhvr>
                                        <p:cTn id="333" dur="1230" accel="100000" fill="hold">
                                          <p:stCondLst>
                                            <p:cond delay="770"/>
                                          </p:stCondLst>
                                        </p:cTn>
                                        <p:tgtEl>
                                          <p:spTgt spid="39979"/>
                                        </p:tgtEl>
                                        <p:attrNameLst>
                                          <p:attrName>ppt_x</p:attrName>
                                        </p:attrNameLst>
                                      </p:cBhvr>
                                    </p:anim>
                                    <p:set>
                                      <p:cBhvr>
                                        <p:cTn id="334" dur="770" fill="hold"/>
                                        <p:tgtEl>
                                          <p:spTgt spid="39979"/>
                                        </p:tgtEl>
                                        <p:attrNameLst>
                                          <p:attrName>ppt_y</p:attrName>
                                        </p:attrNameLst>
                                      </p:cBhvr>
                                      <p:to>
                                        <p:strVal val="(#ppt_y+0.4)"/>
                                      </p:to>
                                    </p:set>
                                    <p:anim from="(#ppt_y+0.4)" to="(#ppt_y)" calcmode="lin" valueType="num">
                                      <p:cBhvr>
                                        <p:cTn id="335" dur="1230" accel="100000" fill="hold">
                                          <p:stCondLst>
                                            <p:cond delay="770"/>
                                          </p:stCondLst>
                                        </p:cTn>
                                        <p:tgtEl>
                                          <p:spTgt spid="39979"/>
                                        </p:tgtEl>
                                        <p:attrNameLst>
                                          <p:attrName>ppt_y</p:attrName>
                                        </p:attrNameLst>
                                      </p:cBhvr>
                                    </p:anim>
                                  </p:childTnLst>
                                </p:cTn>
                              </p:par>
                              <p:par>
                                <p:cTn id="336" presetID="51" presetClass="entr" presetSubtype="0" fill="hold" grpId="0" nodeType="withEffect">
                                  <p:stCondLst>
                                    <p:cond delay="0"/>
                                  </p:stCondLst>
                                  <p:childTnLst>
                                    <p:set>
                                      <p:cBhvr>
                                        <p:cTn id="337" dur="1" fill="hold">
                                          <p:stCondLst>
                                            <p:cond delay="0"/>
                                          </p:stCondLst>
                                        </p:cTn>
                                        <p:tgtEl>
                                          <p:spTgt spid="39981"/>
                                        </p:tgtEl>
                                        <p:attrNameLst>
                                          <p:attrName>style.visibility</p:attrName>
                                        </p:attrNameLst>
                                      </p:cBhvr>
                                      <p:to>
                                        <p:strVal val="visible"/>
                                      </p:to>
                                    </p:set>
                                    <p:animEffect transition="in" filter="fade">
                                      <p:cBhvr>
                                        <p:cTn id="338" dur="770" decel="100000"/>
                                        <p:tgtEl>
                                          <p:spTgt spid="39981"/>
                                        </p:tgtEl>
                                      </p:cBhvr>
                                    </p:animEffect>
                                    <p:animScale>
                                      <p:cBhvr>
                                        <p:cTn id="339" dur="770" decel="100000"/>
                                        <p:tgtEl>
                                          <p:spTgt spid="39981"/>
                                        </p:tgtEl>
                                      </p:cBhvr>
                                      <p:from x="10000" y="10000"/>
                                      <p:to x="200000" y="450000"/>
                                    </p:animScale>
                                    <p:animScale>
                                      <p:cBhvr>
                                        <p:cTn id="340" dur="1230" accel="100000" fill="hold">
                                          <p:stCondLst>
                                            <p:cond delay="770"/>
                                          </p:stCondLst>
                                        </p:cTn>
                                        <p:tgtEl>
                                          <p:spTgt spid="39981"/>
                                        </p:tgtEl>
                                      </p:cBhvr>
                                      <p:from x="200000" y="450000"/>
                                      <p:to x="100000" y="100000"/>
                                    </p:animScale>
                                    <p:set>
                                      <p:cBhvr>
                                        <p:cTn id="341" dur="770" fill="hold"/>
                                        <p:tgtEl>
                                          <p:spTgt spid="39981"/>
                                        </p:tgtEl>
                                        <p:attrNameLst>
                                          <p:attrName>ppt_x</p:attrName>
                                        </p:attrNameLst>
                                      </p:cBhvr>
                                      <p:to>
                                        <p:strVal val="(0.5)"/>
                                      </p:to>
                                    </p:set>
                                    <p:anim from="(0.5)" to="(#ppt_x)" calcmode="lin" valueType="num">
                                      <p:cBhvr>
                                        <p:cTn id="342" dur="1230" accel="100000" fill="hold">
                                          <p:stCondLst>
                                            <p:cond delay="770"/>
                                          </p:stCondLst>
                                        </p:cTn>
                                        <p:tgtEl>
                                          <p:spTgt spid="39981"/>
                                        </p:tgtEl>
                                        <p:attrNameLst>
                                          <p:attrName>ppt_x</p:attrName>
                                        </p:attrNameLst>
                                      </p:cBhvr>
                                    </p:anim>
                                    <p:set>
                                      <p:cBhvr>
                                        <p:cTn id="343" dur="770" fill="hold"/>
                                        <p:tgtEl>
                                          <p:spTgt spid="39981"/>
                                        </p:tgtEl>
                                        <p:attrNameLst>
                                          <p:attrName>ppt_y</p:attrName>
                                        </p:attrNameLst>
                                      </p:cBhvr>
                                      <p:to>
                                        <p:strVal val="(#ppt_y+0.4)"/>
                                      </p:to>
                                    </p:set>
                                    <p:anim from="(#ppt_y+0.4)" to="(#ppt_y)" calcmode="lin" valueType="num">
                                      <p:cBhvr>
                                        <p:cTn id="344" dur="1230" accel="100000" fill="hold">
                                          <p:stCondLst>
                                            <p:cond delay="770"/>
                                          </p:stCondLst>
                                        </p:cTn>
                                        <p:tgtEl>
                                          <p:spTgt spid="39981"/>
                                        </p:tgtEl>
                                        <p:attrNameLst>
                                          <p:attrName>ppt_y</p:attrName>
                                        </p:attrNameLst>
                                      </p:cBhvr>
                                    </p:anim>
                                  </p:childTnLst>
                                </p:cTn>
                              </p:par>
                              <p:par>
                                <p:cTn id="345" presetID="51" presetClass="entr" presetSubtype="0" fill="hold" grpId="1" nodeType="withEffect">
                                  <p:stCondLst>
                                    <p:cond delay="0"/>
                                  </p:stCondLst>
                                  <p:childTnLst>
                                    <p:set>
                                      <p:cBhvr>
                                        <p:cTn id="346" dur="1" fill="hold">
                                          <p:stCondLst>
                                            <p:cond delay="0"/>
                                          </p:stCondLst>
                                        </p:cTn>
                                        <p:tgtEl>
                                          <p:spTgt spid="39982"/>
                                        </p:tgtEl>
                                        <p:attrNameLst>
                                          <p:attrName>style.visibility</p:attrName>
                                        </p:attrNameLst>
                                      </p:cBhvr>
                                      <p:to>
                                        <p:strVal val="visible"/>
                                      </p:to>
                                    </p:set>
                                    <p:animEffect transition="in" filter="fade">
                                      <p:cBhvr>
                                        <p:cTn id="347" dur="770" decel="100000"/>
                                        <p:tgtEl>
                                          <p:spTgt spid="39982"/>
                                        </p:tgtEl>
                                      </p:cBhvr>
                                    </p:animEffect>
                                    <p:animScale>
                                      <p:cBhvr>
                                        <p:cTn id="348" dur="770" decel="100000"/>
                                        <p:tgtEl>
                                          <p:spTgt spid="39982"/>
                                        </p:tgtEl>
                                      </p:cBhvr>
                                      <p:from x="10000" y="10000"/>
                                      <p:to x="200000" y="450000"/>
                                    </p:animScale>
                                    <p:animScale>
                                      <p:cBhvr>
                                        <p:cTn id="349" dur="1230" accel="100000" fill="hold">
                                          <p:stCondLst>
                                            <p:cond delay="770"/>
                                          </p:stCondLst>
                                        </p:cTn>
                                        <p:tgtEl>
                                          <p:spTgt spid="39982"/>
                                        </p:tgtEl>
                                      </p:cBhvr>
                                      <p:from x="200000" y="450000"/>
                                      <p:to x="100000" y="100000"/>
                                    </p:animScale>
                                    <p:set>
                                      <p:cBhvr>
                                        <p:cTn id="350" dur="770" fill="hold"/>
                                        <p:tgtEl>
                                          <p:spTgt spid="39982"/>
                                        </p:tgtEl>
                                        <p:attrNameLst>
                                          <p:attrName>ppt_x</p:attrName>
                                        </p:attrNameLst>
                                      </p:cBhvr>
                                      <p:to>
                                        <p:strVal val="(0.5)"/>
                                      </p:to>
                                    </p:set>
                                    <p:anim from="(0.5)" to="(#ppt_x)" calcmode="lin" valueType="num">
                                      <p:cBhvr>
                                        <p:cTn id="351" dur="1230" accel="100000" fill="hold">
                                          <p:stCondLst>
                                            <p:cond delay="770"/>
                                          </p:stCondLst>
                                        </p:cTn>
                                        <p:tgtEl>
                                          <p:spTgt spid="39982"/>
                                        </p:tgtEl>
                                        <p:attrNameLst>
                                          <p:attrName>ppt_x</p:attrName>
                                        </p:attrNameLst>
                                      </p:cBhvr>
                                    </p:anim>
                                    <p:set>
                                      <p:cBhvr>
                                        <p:cTn id="352" dur="770" fill="hold"/>
                                        <p:tgtEl>
                                          <p:spTgt spid="39982"/>
                                        </p:tgtEl>
                                        <p:attrNameLst>
                                          <p:attrName>ppt_y</p:attrName>
                                        </p:attrNameLst>
                                      </p:cBhvr>
                                      <p:to>
                                        <p:strVal val="(#ppt_y+0.4)"/>
                                      </p:to>
                                    </p:set>
                                    <p:anim from="(#ppt_y+0.4)" to="(#ppt_y)" calcmode="lin" valueType="num">
                                      <p:cBhvr>
                                        <p:cTn id="353" dur="1230" accel="100000" fill="hold">
                                          <p:stCondLst>
                                            <p:cond delay="770"/>
                                          </p:stCondLst>
                                        </p:cTn>
                                        <p:tgtEl>
                                          <p:spTgt spid="39982"/>
                                        </p:tgtEl>
                                        <p:attrNameLst>
                                          <p:attrName>ppt_y</p:attrName>
                                        </p:attrNameLst>
                                      </p:cBhvr>
                                    </p:anim>
                                  </p:childTnLst>
                                </p:cTn>
                              </p:par>
                            </p:childTnLst>
                          </p:cTn>
                        </p:par>
                      </p:childTnLst>
                    </p:cTn>
                  </p:par>
                  <p:par>
                    <p:cTn id="354" fill="hold" nodeType="clickPar">
                      <p:stCondLst>
                        <p:cond delay="indefinite"/>
                      </p:stCondLst>
                      <p:childTnLst>
                        <p:par>
                          <p:cTn id="355" fill="hold" nodeType="withGroup">
                            <p:stCondLst>
                              <p:cond delay="0"/>
                            </p:stCondLst>
                            <p:childTnLst>
                              <p:par>
                                <p:cTn id="356" presetID="48" presetClass="entr" presetSubtype="0" accel="50000" fill="hold" grpId="0" nodeType="clickEffect">
                                  <p:stCondLst>
                                    <p:cond delay="0"/>
                                  </p:stCondLst>
                                  <p:childTnLst>
                                    <p:set>
                                      <p:cBhvr>
                                        <p:cTn id="357" dur="1" fill="hold">
                                          <p:stCondLst>
                                            <p:cond delay="0"/>
                                          </p:stCondLst>
                                        </p:cTn>
                                        <p:tgtEl>
                                          <p:spTgt spid="39985"/>
                                        </p:tgtEl>
                                        <p:attrNameLst>
                                          <p:attrName>style.visibility</p:attrName>
                                        </p:attrNameLst>
                                      </p:cBhvr>
                                      <p:to>
                                        <p:strVal val="visible"/>
                                      </p:to>
                                    </p:set>
                                    <p:anim calcmode="lin" valueType="num">
                                      <p:cBhvr>
                                        <p:cTn id="358" dur="1000" fill="hold"/>
                                        <p:tgtEl>
                                          <p:spTgt spid="3998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9" dur="1000" fill="hold"/>
                                        <p:tgtEl>
                                          <p:spTgt spid="39985"/>
                                        </p:tgtEl>
                                        <p:attrNameLst>
                                          <p:attrName>ppt_x</p:attrName>
                                        </p:attrNameLst>
                                      </p:cBhvr>
                                      <p:tavLst>
                                        <p:tav tm="0">
                                          <p:val>
                                            <p:fltVal val="-1"/>
                                          </p:val>
                                        </p:tav>
                                        <p:tav tm="50000">
                                          <p:val>
                                            <p:fltVal val="0.95"/>
                                          </p:val>
                                        </p:tav>
                                        <p:tav tm="100000">
                                          <p:val>
                                            <p:strVal val="#ppt_x"/>
                                          </p:val>
                                        </p:tav>
                                      </p:tavLst>
                                    </p:anim>
                                    <p:anim calcmode="lin" valueType="num">
                                      <p:cBhvr>
                                        <p:cTn id="360" dur="1000" fill="hold"/>
                                        <p:tgtEl>
                                          <p:spTgt spid="39985"/>
                                        </p:tgtEl>
                                        <p:attrNameLst>
                                          <p:attrName>ppt_y</p:attrName>
                                        </p:attrNameLst>
                                      </p:cBhvr>
                                      <p:tavLst>
                                        <p:tav tm="0">
                                          <p:val>
                                            <p:strVal val="#ppt_y"/>
                                          </p:val>
                                        </p:tav>
                                        <p:tav tm="100000">
                                          <p:val>
                                            <p:strVal val="#ppt_y"/>
                                          </p:val>
                                        </p:tav>
                                      </p:tavLst>
                                    </p:anim>
                                    <p:animEffect transition="in" filter="fade">
                                      <p:cBhvr>
                                        <p:cTn id="361" dur="1000"/>
                                        <p:tgtEl>
                                          <p:spTgt spid="39985"/>
                                        </p:tgtEl>
                                      </p:cBhvr>
                                    </p:animEffect>
                                  </p:childTnLst>
                                </p:cTn>
                              </p:par>
                              <p:par>
                                <p:cTn id="362" presetID="48" presetClass="entr" presetSubtype="0" accel="50000" fill="hold" grpId="0" nodeType="withEffect">
                                  <p:stCondLst>
                                    <p:cond delay="0"/>
                                  </p:stCondLst>
                                  <p:childTnLst>
                                    <p:set>
                                      <p:cBhvr>
                                        <p:cTn id="363" dur="1" fill="hold">
                                          <p:stCondLst>
                                            <p:cond delay="0"/>
                                          </p:stCondLst>
                                        </p:cTn>
                                        <p:tgtEl>
                                          <p:spTgt spid="39986"/>
                                        </p:tgtEl>
                                        <p:attrNameLst>
                                          <p:attrName>style.visibility</p:attrName>
                                        </p:attrNameLst>
                                      </p:cBhvr>
                                      <p:to>
                                        <p:strVal val="visible"/>
                                      </p:to>
                                    </p:set>
                                    <p:anim calcmode="lin" valueType="num">
                                      <p:cBhvr>
                                        <p:cTn id="364" dur="1000" fill="hold"/>
                                        <p:tgtEl>
                                          <p:spTgt spid="399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5" dur="1000" fill="hold"/>
                                        <p:tgtEl>
                                          <p:spTgt spid="39986"/>
                                        </p:tgtEl>
                                        <p:attrNameLst>
                                          <p:attrName>ppt_x</p:attrName>
                                        </p:attrNameLst>
                                      </p:cBhvr>
                                      <p:tavLst>
                                        <p:tav tm="0">
                                          <p:val>
                                            <p:fltVal val="-1"/>
                                          </p:val>
                                        </p:tav>
                                        <p:tav tm="50000">
                                          <p:val>
                                            <p:fltVal val="0.95"/>
                                          </p:val>
                                        </p:tav>
                                        <p:tav tm="100000">
                                          <p:val>
                                            <p:strVal val="#ppt_x"/>
                                          </p:val>
                                        </p:tav>
                                      </p:tavLst>
                                    </p:anim>
                                    <p:anim calcmode="lin" valueType="num">
                                      <p:cBhvr>
                                        <p:cTn id="366" dur="1000" fill="hold"/>
                                        <p:tgtEl>
                                          <p:spTgt spid="39986"/>
                                        </p:tgtEl>
                                        <p:attrNameLst>
                                          <p:attrName>ppt_y</p:attrName>
                                        </p:attrNameLst>
                                      </p:cBhvr>
                                      <p:tavLst>
                                        <p:tav tm="0">
                                          <p:val>
                                            <p:strVal val="#ppt_y"/>
                                          </p:val>
                                        </p:tav>
                                        <p:tav tm="100000">
                                          <p:val>
                                            <p:strVal val="#ppt_y"/>
                                          </p:val>
                                        </p:tav>
                                      </p:tavLst>
                                    </p:anim>
                                    <p:animEffect transition="in" filter="fade">
                                      <p:cBhvr>
                                        <p:cTn id="367" dur="1000"/>
                                        <p:tgtEl>
                                          <p:spTgt spid="39986"/>
                                        </p:tgtEl>
                                      </p:cBhvr>
                                    </p:animEffect>
                                  </p:childTnLst>
                                </p:cTn>
                              </p:par>
                              <p:par>
                                <p:cTn id="368" presetID="48" presetClass="entr" presetSubtype="0" accel="50000" fill="hold" grpId="0" nodeType="withEffect">
                                  <p:stCondLst>
                                    <p:cond delay="0"/>
                                  </p:stCondLst>
                                  <p:childTnLst>
                                    <p:set>
                                      <p:cBhvr>
                                        <p:cTn id="369" dur="1" fill="hold">
                                          <p:stCondLst>
                                            <p:cond delay="0"/>
                                          </p:stCondLst>
                                        </p:cTn>
                                        <p:tgtEl>
                                          <p:spTgt spid="39987"/>
                                        </p:tgtEl>
                                        <p:attrNameLst>
                                          <p:attrName>style.visibility</p:attrName>
                                        </p:attrNameLst>
                                      </p:cBhvr>
                                      <p:to>
                                        <p:strVal val="visible"/>
                                      </p:to>
                                    </p:set>
                                    <p:anim calcmode="lin" valueType="num">
                                      <p:cBhvr>
                                        <p:cTn id="370" dur="1000" fill="hold"/>
                                        <p:tgtEl>
                                          <p:spTgt spid="3998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1" dur="1000" fill="hold"/>
                                        <p:tgtEl>
                                          <p:spTgt spid="39987"/>
                                        </p:tgtEl>
                                        <p:attrNameLst>
                                          <p:attrName>ppt_x</p:attrName>
                                        </p:attrNameLst>
                                      </p:cBhvr>
                                      <p:tavLst>
                                        <p:tav tm="0">
                                          <p:val>
                                            <p:fltVal val="-1"/>
                                          </p:val>
                                        </p:tav>
                                        <p:tav tm="50000">
                                          <p:val>
                                            <p:fltVal val="0.95"/>
                                          </p:val>
                                        </p:tav>
                                        <p:tav tm="100000">
                                          <p:val>
                                            <p:strVal val="#ppt_x"/>
                                          </p:val>
                                        </p:tav>
                                      </p:tavLst>
                                    </p:anim>
                                    <p:anim calcmode="lin" valueType="num">
                                      <p:cBhvr>
                                        <p:cTn id="372" dur="1000" fill="hold"/>
                                        <p:tgtEl>
                                          <p:spTgt spid="39987"/>
                                        </p:tgtEl>
                                        <p:attrNameLst>
                                          <p:attrName>ppt_y</p:attrName>
                                        </p:attrNameLst>
                                      </p:cBhvr>
                                      <p:tavLst>
                                        <p:tav tm="0">
                                          <p:val>
                                            <p:strVal val="#ppt_y"/>
                                          </p:val>
                                        </p:tav>
                                        <p:tav tm="100000">
                                          <p:val>
                                            <p:strVal val="#ppt_y"/>
                                          </p:val>
                                        </p:tav>
                                      </p:tavLst>
                                    </p:anim>
                                    <p:animEffect transition="in" filter="fade">
                                      <p:cBhvr>
                                        <p:cTn id="373" dur="1000"/>
                                        <p:tgtEl>
                                          <p:spTgt spid="39987"/>
                                        </p:tgtEl>
                                      </p:cBhvr>
                                    </p:animEffect>
                                  </p:childTnLst>
                                </p:cTn>
                              </p:par>
                              <p:par>
                                <p:cTn id="374" presetID="48" presetClass="entr" presetSubtype="0" accel="50000" fill="hold" grpId="0" nodeType="withEffect">
                                  <p:stCondLst>
                                    <p:cond delay="0"/>
                                  </p:stCondLst>
                                  <p:childTnLst>
                                    <p:set>
                                      <p:cBhvr>
                                        <p:cTn id="375" dur="1" fill="hold">
                                          <p:stCondLst>
                                            <p:cond delay="0"/>
                                          </p:stCondLst>
                                        </p:cTn>
                                        <p:tgtEl>
                                          <p:spTgt spid="39988"/>
                                        </p:tgtEl>
                                        <p:attrNameLst>
                                          <p:attrName>style.visibility</p:attrName>
                                        </p:attrNameLst>
                                      </p:cBhvr>
                                      <p:to>
                                        <p:strVal val="visible"/>
                                      </p:to>
                                    </p:set>
                                    <p:anim calcmode="lin" valueType="num">
                                      <p:cBhvr>
                                        <p:cTn id="376" dur="1000" fill="hold"/>
                                        <p:tgtEl>
                                          <p:spTgt spid="3998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7" dur="1000" fill="hold"/>
                                        <p:tgtEl>
                                          <p:spTgt spid="39988"/>
                                        </p:tgtEl>
                                        <p:attrNameLst>
                                          <p:attrName>ppt_x</p:attrName>
                                        </p:attrNameLst>
                                      </p:cBhvr>
                                      <p:tavLst>
                                        <p:tav tm="0">
                                          <p:val>
                                            <p:fltVal val="-1"/>
                                          </p:val>
                                        </p:tav>
                                        <p:tav tm="50000">
                                          <p:val>
                                            <p:fltVal val="0.95"/>
                                          </p:val>
                                        </p:tav>
                                        <p:tav tm="100000">
                                          <p:val>
                                            <p:strVal val="#ppt_x"/>
                                          </p:val>
                                        </p:tav>
                                      </p:tavLst>
                                    </p:anim>
                                    <p:anim calcmode="lin" valueType="num">
                                      <p:cBhvr>
                                        <p:cTn id="378" dur="1000" fill="hold"/>
                                        <p:tgtEl>
                                          <p:spTgt spid="39988"/>
                                        </p:tgtEl>
                                        <p:attrNameLst>
                                          <p:attrName>ppt_y</p:attrName>
                                        </p:attrNameLst>
                                      </p:cBhvr>
                                      <p:tavLst>
                                        <p:tav tm="0">
                                          <p:val>
                                            <p:strVal val="#ppt_y"/>
                                          </p:val>
                                        </p:tav>
                                        <p:tav tm="100000">
                                          <p:val>
                                            <p:strVal val="#ppt_y"/>
                                          </p:val>
                                        </p:tav>
                                      </p:tavLst>
                                    </p:anim>
                                    <p:animEffect transition="in" filter="fade">
                                      <p:cBhvr>
                                        <p:cTn id="379" dur="1000"/>
                                        <p:tgtEl>
                                          <p:spTgt spid="39988"/>
                                        </p:tgtEl>
                                      </p:cBhvr>
                                    </p:animEffect>
                                  </p:childTnLst>
                                </p:cTn>
                              </p:par>
                              <p:par>
                                <p:cTn id="380" presetID="48" presetClass="entr" presetSubtype="0" accel="50000" fill="hold" grpId="1" nodeType="withEffect">
                                  <p:stCondLst>
                                    <p:cond delay="0"/>
                                  </p:stCondLst>
                                  <p:childTnLst>
                                    <p:set>
                                      <p:cBhvr>
                                        <p:cTn id="381" dur="1" fill="hold">
                                          <p:stCondLst>
                                            <p:cond delay="0"/>
                                          </p:stCondLst>
                                        </p:cTn>
                                        <p:tgtEl>
                                          <p:spTgt spid="39989"/>
                                        </p:tgtEl>
                                        <p:attrNameLst>
                                          <p:attrName>style.visibility</p:attrName>
                                        </p:attrNameLst>
                                      </p:cBhvr>
                                      <p:to>
                                        <p:strVal val="visible"/>
                                      </p:to>
                                    </p:set>
                                    <p:anim calcmode="lin" valueType="num">
                                      <p:cBhvr>
                                        <p:cTn id="382" dur="1000" fill="hold"/>
                                        <p:tgtEl>
                                          <p:spTgt spid="3998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3" dur="1000" fill="hold"/>
                                        <p:tgtEl>
                                          <p:spTgt spid="39989"/>
                                        </p:tgtEl>
                                        <p:attrNameLst>
                                          <p:attrName>ppt_x</p:attrName>
                                        </p:attrNameLst>
                                      </p:cBhvr>
                                      <p:tavLst>
                                        <p:tav tm="0">
                                          <p:val>
                                            <p:fltVal val="-1"/>
                                          </p:val>
                                        </p:tav>
                                        <p:tav tm="50000">
                                          <p:val>
                                            <p:fltVal val="0.95"/>
                                          </p:val>
                                        </p:tav>
                                        <p:tav tm="100000">
                                          <p:val>
                                            <p:strVal val="#ppt_x"/>
                                          </p:val>
                                        </p:tav>
                                      </p:tavLst>
                                    </p:anim>
                                    <p:anim calcmode="lin" valueType="num">
                                      <p:cBhvr>
                                        <p:cTn id="384" dur="1000" fill="hold"/>
                                        <p:tgtEl>
                                          <p:spTgt spid="39989"/>
                                        </p:tgtEl>
                                        <p:attrNameLst>
                                          <p:attrName>ppt_y</p:attrName>
                                        </p:attrNameLst>
                                      </p:cBhvr>
                                      <p:tavLst>
                                        <p:tav tm="0">
                                          <p:val>
                                            <p:strVal val="#ppt_y"/>
                                          </p:val>
                                        </p:tav>
                                        <p:tav tm="100000">
                                          <p:val>
                                            <p:strVal val="#ppt_y"/>
                                          </p:val>
                                        </p:tav>
                                      </p:tavLst>
                                    </p:anim>
                                    <p:animEffect transition="in" filter="fade">
                                      <p:cBhvr>
                                        <p:cTn id="385" dur="1000"/>
                                        <p:tgtEl>
                                          <p:spTgt spid="39989"/>
                                        </p:tgtEl>
                                      </p:cBhvr>
                                    </p:animEffect>
                                  </p:childTnLst>
                                </p:cTn>
                              </p:par>
                              <p:par>
                                <p:cTn id="386" presetID="48" presetClass="entr" presetSubtype="0" accel="50000" fill="hold" grpId="0" nodeType="withEffect">
                                  <p:stCondLst>
                                    <p:cond delay="0"/>
                                  </p:stCondLst>
                                  <p:childTnLst>
                                    <p:set>
                                      <p:cBhvr>
                                        <p:cTn id="387" dur="1" fill="hold">
                                          <p:stCondLst>
                                            <p:cond delay="0"/>
                                          </p:stCondLst>
                                        </p:cTn>
                                        <p:tgtEl>
                                          <p:spTgt spid="39990"/>
                                        </p:tgtEl>
                                        <p:attrNameLst>
                                          <p:attrName>style.visibility</p:attrName>
                                        </p:attrNameLst>
                                      </p:cBhvr>
                                      <p:to>
                                        <p:strVal val="visible"/>
                                      </p:to>
                                    </p:set>
                                    <p:anim calcmode="lin" valueType="num">
                                      <p:cBhvr>
                                        <p:cTn id="388" dur="1000" fill="hold"/>
                                        <p:tgtEl>
                                          <p:spTgt spid="3999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9" dur="1000" fill="hold"/>
                                        <p:tgtEl>
                                          <p:spTgt spid="39990"/>
                                        </p:tgtEl>
                                        <p:attrNameLst>
                                          <p:attrName>ppt_x</p:attrName>
                                        </p:attrNameLst>
                                      </p:cBhvr>
                                      <p:tavLst>
                                        <p:tav tm="0">
                                          <p:val>
                                            <p:fltVal val="-1"/>
                                          </p:val>
                                        </p:tav>
                                        <p:tav tm="50000">
                                          <p:val>
                                            <p:fltVal val="0.95"/>
                                          </p:val>
                                        </p:tav>
                                        <p:tav tm="100000">
                                          <p:val>
                                            <p:strVal val="#ppt_x"/>
                                          </p:val>
                                        </p:tav>
                                      </p:tavLst>
                                    </p:anim>
                                    <p:anim calcmode="lin" valueType="num">
                                      <p:cBhvr>
                                        <p:cTn id="390" dur="1000" fill="hold"/>
                                        <p:tgtEl>
                                          <p:spTgt spid="39990"/>
                                        </p:tgtEl>
                                        <p:attrNameLst>
                                          <p:attrName>ppt_y</p:attrName>
                                        </p:attrNameLst>
                                      </p:cBhvr>
                                      <p:tavLst>
                                        <p:tav tm="0">
                                          <p:val>
                                            <p:strVal val="#ppt_y"/>
                                          </p:val>
                                        </p:tav>
                                        <p:tav tm="100000">
                                          <p:val>
                                            <p:strVal val="#ppt_y"/>
                                          </p:val>
                                        </p:tav>
                                      </p:tavLst>
                                    </p:anim>
                                    <p:animEffect transition="in" filter="fade">
                                      <p:cBhvr>
                                        <p:cTn id="391" dur="1000"/>
                                        <p:tgtEl>
                                          <p:spTgt spid="39990"/>
                                        </p:tgtEl>
                                      </p:cBhvr>
                                    </p:animEffect>
                                  </p:childTnLst>
                                </p:cTn>
                              </p:par>
                              <p:par>
                                <p:cTn id="392" presetID="48" presetClass="entr" presetSubtype="0" accel="50000" fill="hold" grpId="0" nodeType="withEffect">
                                  <p:stCondLst>
                                    <p:cond delay="0"/>
                                  </p:stCondLst>
                                  <p:childTnLst>
                                    <p:set>
                                      <p:cBhvr>
                                        <p:cTn id="393" dur="1" fill="hold">
                                          <p:stCondLst>
                                            <p:cond delay="0"/>
                                          </p:stCondLst>
                                        </p:cTn>
                                        <p:tgtEl>
                                          <p:spTgt spid="39991"/>
                                        </p:tgtEl>
                                        <p:attrNameLst>
                                          <p:attrName>style.visibility</p:attrName>
                                        </p:attrNameLst>
                                      </p:cBhvr>
                                      <p:to>
                                        <p:strVal val="visible"/>
                                      </p:to>
                                    </p:set>
                                    <p:anim calcmode="lin" valueType="num">
                                      <p:cBhvr>
                                        <p:cTn id="394" dur="1000" fill="hold"/>
                                        <p:tgtEl>
                                          <p:spTgt spid="3999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5" dur="1000" fill="hold"/>
                                        <p:tgtEl>
                                          <p:spTgt spid="39991"/>
                                        </p:tgtEl>
                                        <p:attrNameLst>
                                          <p:attrName>ppt_x</p:attrName>
                                        </p:attrNameLst>
                                      </p:cBhvr>
                                      <p:tavLst>
                                        <p:tav tm="0">
                                          <p:val>
                                            <p:fltVal val="-1"/>
                                          </p:val>
                                        </p:tav>
                                        <p:tav tm="50000">
                                          <p:val>
                                            <p:fltVal val="0.95"/>
                                          </p:val>
                                        </p:tav>
                                        <p:tav tm="100000">
                                          <p:val>
                                            <p:strVal val="#ppt_x"/>
                                          </p:val>
                                        </p:tav>
                                      </p:tavLst>
                                    </p:anim>
                                    <p:anim calcmode="lin" valueType="num">
                                      <p:cBhvr>
                                        <p:cTn id="396" dur="1000" fill="hold"/>
                                        <p:tgtEl>
                                          <p:spTgt spid="39991"/>
                                        </p:tgtEl>
                                        <p:attrNameLst>
                                          <p:attrName>ppt_y</p:attrName>
                                        </p:attrNameLst>
                                      </p:cBhvr>
                                      <p:tavLst>
                                        <p:tav tm="0">
                                          <p:val>
                                            <p:strVal val="#ppt_y"/>
                                          </p:val>
                                        </p:tav>
                                        <p:tav tm="100000">
                                          <p:val>
                                            <p:strVal val="#ppt_y"/>
                                          </p:val>
                                        </p:tav>
                                      </p:tavLst>
                                    </p:anim>
                                    <p:animEffect transition="in" filter="fade">
                                      <p:cBhvr>
                                        <p:cTn id="397" dur="1000"/>
                                        <p:tgtEl>
                                          <p:spTgt spid="39991"/>
                                        </p:tgtEl>
                                      </p:cBhvr>
                                    </p:animEffect>
                                  </p:childTnLst>
                                </p:cTn>
                              </p:par>
                              <p:par>
                                <p:cTn id="398" presetID="48" presetClass="entr" presetSubtype="0" accel="50000" fill="hold" grpId="0" nodeType="withEffect">
                                  <p:stCondLst>
                                    <p:cond delay="0"/>
                                  </p:stCondLst>
                                  <p:childTnLst>
                                    <p:set>
                                      <p:cBhvr>
                                        <p:cTn id="399" dur="1" fill="hold">
                                          <p:stCondLst>
                                            <p:cond delay="0"/>
                                          </p:stCondLst>
                                        </p:cTn>
                                        <p:tgtEl>
                                          <p:spTgt spid="39992"/>
                                        </p:tgtEl>
                                        <p:attrNameLst>
                                          <p:attrName>style.visibility</p:attrName>
                                        </p:attrNameLst>
                                      </p:cBhvr>
                                      <p:to>
                                        <p:strVal val="visible"/>
                                      </p:to>
                                    </p:set>
                                    <p:anim calcmode="lin" valueType="num">
                                      <p:cBhvr>
                                        <p:cTn id="400" dur="1000" fill="hold"/>
                                        <p:tgtEl>
                                          <p:spTgt spid="3999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1" dur="1000" fill="hold"/>
                                        <p:tgtEl>
                                          <p:spTgt spid="39992"/>
                                        </p:tgtEl>
                                        <p:attrNameLst>
                                          <p:attrName>ppt_x</p:attrName>
                                        </p:attrNameLst>
                                      </p:cBhvr>
                                      <p:tavLst>
                                        <p:tav tm="0">
                                          <p:val>
                                            <p:fltVal val="-1"/>
                                          </p:val>
                                        </p:tav>
                                        <p:tav tm="50000">
                                          <p:val>
                                            <p:fltVal val="0.95"/>
                                          </p:val>
                                        </p:tav>
                                        <p:tav tm="100000">
                                          <p:val>
                                            <p:strVal val="#ppt_x"/>
                                          </p:val>
                                        </p:tav>
                                      </p:tavLst>
                                    </p:anim>
                                    <p:anim calcmode="lin" valueType="num">
                                      <p:cBhvr>
                                        <p:cTn id="402" dur="1000" fill="hold"/>
                                        <p:tgtEl>
                                          <p:spTgt spid="39992"/>
                                        </p:tgtEl>
                                        <p:attrNameLst>
                                          <p:attrName>ppt_y</p:attrName>
                                        </p:attrNameLst>
                                      </p:cBhvr>
                                      <p:tavLst>
                                        <p:tav tm="0">
                                          <p:val>
                                            <p:strVal val="#ppt_y"/>
                                          </p:val>
                                        </p:tav>
                                        <p:tav tm="100000">
                                          <p:val>
                                            <p:strVal val="#ppt_y"/>
                                          </p:val>
                                        </p:tav>
                                      </p:tavLst>
                                    </p:anim>
                                    <p:animEffect transition="in" filter="fade">
                                      <p:cBhvr>
                                        <p:cTn id="403" dur="1000"/>
                                        <p:tgtEl>
                                          <p:spTgt spid="39992"/>
                                        </p:tgtEl>
                                      </p:cBhvr>
                                    </p:animEffect>
                                  </p:childTnLst>
                                </p:cTn>
                              </p:par>
                              <p:par>
                                <p:cTn id="404" presetID="48" presetClass="entr" presetSubtype="0" accel="50000" fill="hold" grpId="0" nodeType="withEffect">
                                  <p:stCondLst>
                                    <p:cond delay="0"/>
                                  </p:stCondLst>
                                  <p:childTnLst>
                                    <p:set>
                                      <p:cBhvr>
                                        <p:cTn id="405" dur="1" fill="hold">
                                          <p:stCondLst>
                                            <p:cond delay="0"/>
                                          </p:stCondLst>
                                        </p:cTn>
                                        <p:tgtEl>
                                          <p:spTgt spid="39993"/>
                                        </p:tgtEl>
                                        <p:attrNameLst>
                                          <p:attrName>style.visibility</p:attrName>
                                        </p:attrNameLst>
                                      </p:cBhvr>
                                      <p:to>
                                        <p:strVal val="visible"/>
                                      </p:to>
                                    </p:set>
                                    <p:anim calcmode="lin" valueType="num">
                                      <p:cBhvr>
                                        <p:cTn id="406" dur="1000" fill="hold"/>
                                        <p:tgtEl>
                                          <p:spTgt spid="3999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7" dur="1000" fill="hold"/>
                                        <p:tgtEl>
                                          <p:spTgt spid="39993"/>
                                        </p:tgtEl>
                                        <p:attrNameLst>
                                          <p:attrName>ppt_x</p:attrName>
                                        </p:attrNameLst>
                                      </p:cBhvr>
                                      <p:tavLst>
                                        <p:tav tm="0">
                                          <p:val>
                                            <p:fltVal val="-1"/>
                                          </p:val>
                                        </p:tav>
                                        <p:tav tm="50000">
                                          <p:val>
                                            <p:fltVal val="0.95"/>
                                          </p:val>
                                        </p:tav>
                                        <p:tav tm="100000">
                                          <p:val>
                                            <p:strVal val="#ppt_x"/>
                                          </p:val>
                                        </p:tav>
                                      </p:tavLst>
                                    </p:anim>
                                    <p:anim calcmode="lin" valueType="num">
                                      <p:cBhvr>
                                        <p:cTn id="408" dur="1000" fill="hold"/>
                                        <p:tgtEl>
                                          <p:spTgt spid="39993"/>
                                        </p:tgtEl>
                                        <p:attrNameLst>
                                          <p:attrName>ppt_y</p:attrName>
                                        </p:attrNameLst>
                                      </p:cBhvr>
                                      <p:tavLst>
                                        <p:tav tm="0">
                                          <p:val>
                                            <p:strVal val="#ppt_y"/>
                                          </p:val>
                                        </p:tav>
                                        <p:tav tm="100000">
                                          <p:val>
                                            <p:strVal val="#ppt_y"/>
                                          </p:val>
                                        </p:tav>
                                      </p:tavLst>
                                    </p:anim>
                                    <p:animEffect transition="in" filter="fade">
                                      <p:cBhvr>
                                        <p:cTn id="409" dur="1000"/>
                                        <p:tgtEl>
                                          <p:spTgt spid="39993"/>
                                        </p:tgtEl>
                                      </p:cBhvr>
                                    </p:animEffect>
                                  </p:childTnLst>
                                </p:cTn>
                              </p:par>
                              <p:par>
                                <p:cTn id="410" presetID="31" presetClass="entr" presetSubtype="0" fill="hold" grpId="0" nodeType="withEffect">
                                  <p:stCondLst>
                                    <p:cond delay="0"/>
                                  </p:stCondLst>
                                  <p:iterate type="lt">
                                    <p:tmPct val="5000"/>
                                  </p:iterate>
                                  <p:childTnLst>
                                    <p:set>
                                      <p:cBhvr>
                                        <p:cTn id="411" dur="1" fill="hold">
                                          <p:stCondLst>
                                            <p:cond delay="0"/>
                                          </p:stCondLst>
                                        </p:cTn>
                                        <p:tgtEl>
                                          <p:spTgt spid="39994"/>
                                        </p:tgtEl>
                                        <p:attrNameLst>
                                          <p:attrName>style.visibility</p:attrName>
                                        </p:attrNameLst>
                                      </p:cBhvr>
                                      <p:to>
                                        <p:strVal val="visible"/>
                                      </p:to>
                                    </p:set>
                                    <p:anim calcmode="lin" valueType="num">
                                      <p:cBhvr>
                                        <p:cTn id="412" dur="1000" fill="hold"/>
                                        <p:tgtEl>
                                          <p:spTgt spid="39994"/>
                                        </p:tgtEl>
                                        <p:attrNameLst>
                                          <p:attrName>ppt_w</p:attrName>
                                        </p:attrNameLst>
                                      </p:cBhvr>
                                      <p:tavLst>
                                        <p:tav tm="0">
                                          <p:val>
                                            <p:fltVal val="0"/>
                                          </p:val>
                                        </p:tav>
                                        <p:tav tm="100000">
                                          <p:val>
                                            <p:strVal val="#ppt_w"/>
                                          </p:val>
                                        </p:tav>
                                      </p:tavLst>
                                    </p:anim>
                                    <p:anim calcmode="lin" valueType="num">
                                      <p:cBhvr>
                                        <p:cTn id="413" dur="1000" fill="hold"/>
                                        <p:tgtEl>
                                          <p:spTgt spid="39994"/>
                                        </p:tgtEl>
                                        <p:attrNameLst>
                                          <p:attrName>ppt_h</p:attrName>
                                        </p:attrNameLst>
                                      </p:cBhvr>
                                      <p:tavLst>
                                        <p:tav tm="0">
                                          <p:val>
                                            <p:fltVal val="0"/>
                                          </p:val>
                                        </p:tav>
                                        <p:tav tm="100000">
                                          <p:val>
                                            <p:strVal val="#ppt_h"/>
                                          </p:val>
                                        </p:tav>
                                      </p:tavLst>
                                    </p:anim>
                                    <p:anim calcmode="lin" valueType="num">
                                      <p:cBhvr>
                                        <p:cTn id="414" dur="1000" fill="hold"/>
                                        <p:tgtEl>
                                          <p:spTgt spid="39994"/>
                                        </p:tgtEl>
                                        <p:attrNameLst>
                                          <p:attrName>style.rotation</p:attrName>
                                        </p:attrNameLst>
                                      </p:cBhvr>
                                      <p:tavLst>
                                        <p:tav tm="0">
                                          <p:val>
                                            <p:fltVal val="90"/>
                                          </p:val>
                                        </p:tav>
                                        <p:tav tm="100000">
                                          <p:val>
                                            <p:fltVal val="0"/>
                                          </p:val>
                                        </p:tav>
                                      </p:tavLst>
                                    </p:anim>
                                    <p:animEffect transition="in" filter="fade">
                                      <p:cBhvr>
                                        <p:cTn id="415" dur="1000"/>
                                        <p:tgtEl>
                                          <p:spTgt spid="39994"/>
                                        </p:tgtEl>
                                      </p:cBhvr>
                                    </p:animEffect>
                                  </p:childTnLst>
                                </p:cTn>
                              </p:par>
                              <p:par>
                                <p:cTn id="416" presetID="31" presetClass="entr" presetSubtype="0" fill="hold" grpId="0" nodeType="withEffect">
                                  <p:stCondLst>
                                    <p:cond delay="0"/>
                                  </p:stCondLst>
                                  <p:iterate type="lt">
                                    <p:tmPct val="5000"/>
                                  </p:iterate>
                                  <p:childTnLst>
                                    <p:set>
                                      <p:cBhvr>
                                        <p:cTn id="417" dur="1" fill="hold">
                                          <p:stCondLst>
                                            <p:cond delay="0"/>
                                          </p:stCondLst>
                                        </p:cTn>
                                        <p:tgtEl>
                                          <p:spTgt spid="39995"/>
                                        </p:tgtEl>
                                        <p:attrNameLst>
                                          <p:attrName>style.visibility</p:attrName>
                                        </p:attrNameLst>
                                      </p:cBhvr>
                                      <p:to>
                                        <p:strVal val="visible"/>
                                      </p:to>
                                    </p:set>
                                    <p:anim calcmode="lin" valueType="num">
                                      <p:cBhvr>
                                        <p:cTn id="418" dur="1000" fill="hold"/>
                                        <p:tgtEl>
                                          <p:spTgt spid="39995"/>
                                        </p:tgtEl>
                                        <p:attrNameLst>
                                          <p:attrName>ppt_w</p:attrName>
                                        </p:attrNameLst>
                                      </p:cBhvr>
                                      <p:tavLst>
                                        <p:tav tm="0">
                                          <p:val>
                                            <p:fltVal val="0"/>
                                          </p:val>
                                        </p:tav>
                                        <p:tav tm="100000">
                                          <p:val>
                                            <p:strVal val="#ppt_w"/>
                                          </p:val>
                                        </p:tav>
                                      </p:tavLst>
                                    </p:anim>
                                    <p:anim calcmode="lin" valueType="num">
                                      <p:cBhvr>
                                        <p:cTn id="419" dur="1000" fill="hold"/>
                                        <p:tgtEl>
                                          <p:spTgt spid="39995"/>
                                        </p:tgtEl>
                                        <p:attrNameLst>
                                          <p:attrName>ppt_h</p:attrName>
                                        </p:attrNameLst>
                                      </p:cBhvr>
                                      <p:tavLst>
                                        <p:tav tm="0">
                                          <p:val>
                                            <p:fltVal val="0"/>
                                          </p:val>
                                        </p:tav>
                                        <p:tav tm="100000">
                                          <p:val>
                                            <p:strVal val="#ppt_h"/>
                                          </p:val>
                                        </p:tav>
                                      </p:tavLst>
                                    </p:anim>
                                    <p:anim calcmode="lin" valueType="num">
                                      <p:cBhvr>
                                        <p:cTn id="420" dur="1000" fill="hold"/>
                                        <p:tgtEl>
                                          <p:spTgt spid="39995"/>
                                        </p:tgtEl>
                                        <p:attrNameLst>
                                          <p:attrName>style.rotation</p:attrName>
                                        </p:attrNameLst>
                                      </p:cBhvr>
                                      <p:tavLst>
                                        <p:tav tm="0">
                                          <p:val>
                                            <p:fltVal val="90"/>
                                          </p:val>
                                        </p:tav>
                                        <p:tav tm="100000">
                                          <p:val>
                                            <p:fltVal val="0"/>
                                          </p:val>
                                        </p:tav>
                                      </p:tavLst>
                                    </p:anim>
                                    <p:animEffect transition="in" filter="fade">
                                      <p:cBhvr>
                                        <p:cTn id="421" dur="1000"/>
                                        <p:tgtEl>
                                          <p:spTgt spid="39995"/>
                                        </p:tgtEl>
                                      </p:cBhvr>
                                    </p:animEffect>
                                  </p:childTnLst>
                                </p:cTn>
                              </p:par>
                              <p:par>
                                <p:cTn id="422" presetID="31" presetClass="entr" presetSubtype="0" fill="hold" grpId="0" nodeType="withEffect">
                                  <p:stCondLst>
                                    <p:cond delay="0"/>
                                  </p:stCondLst>
                                  <p:iterate type="lt">
                                    <p:tmPct val="5000"/>
                                  </p:iterate>
                                  <p:childTnLst>
                                    <p:set>
                                      <p:cBhvr>
                                        <p:cTn id="423" dur="1" fill="hold">
                                          <p:stCondLst>
                                            <p:cond delay="0"/>
                                          </p:stCondLst>
                                        </p:cTn>
                                        <p:tgtEl>
                                          <p:spTgt spid="39996"/>
                                        </p:tgtEl>
                                        <p:attrNameLst>
                                          <p:attrName>style.visibility</p:attrName>
                                        </p:attrNameLst>
                                      </p:cBhvr>
                                      <p:to>
                                        <p:strVal val="visible"/>
                                      </p:to>
                                    </p:set>
                                    <p:anim calcmode="lin" valueType="num">
                                      <p:cBhvr>
                                        <p:cTn id="424" dur="1000" fill="hold"/>
                                        <p:tgtEl>
                                          <p:spTgt spid="39996"/>
                                        </p:tgtEl>
                                        <p:attrNameLst>
                                          <p:attrName>ppt_w</p:attrName>
                                        </p:attrNameLst>
                                      </p:cBhvr>
                                      <p:tavLst>
                                        <p:tav tm="0">
                                          <p:val>
                                            <p:fltVal val="0"/>
                                          </p:val>
                                        </p:tav>
                                        <p:tav tm="100000">
                                          <p:val>
                                            <p:strVal val="#ppt_w"/>
                                          </p:val>
                                        </p:tav>
                                      </p:tavLst>
                                    </p:anim>
                                    <p:anim calcmode="lin" valueType="num">
                                      <p:cBhvr>
                                        <p:cTn id="425" dur="1000" fill="hold"/>
                                        <p:tgtEl>
                                          <p:spTgt spid="39996"/>
                                        </p:tgtEl>
                                        <p:attrNameLst>
                                          <p:attrName>ppt_h</p:attrName>
                                        </p:attrNameLst>
                                      </p:cBhvr>
                                      <p:tavLst>
                                        <p:tav tm="0">
                                          <p:val>
                                            <p:fltVal val="0"/>
                                          </p:val>
                                        </p:tav>
                                        <p:tav tm="100000">
                                          <p:val>
                                            <p:strVal val="#ppt_h"/>
                                          </p:val>
                                        </p:tav>
                                      </p:tavLst>
                                    </p:anim>
                                    <p:anim calcmode="lin" valueType="num">
                                      <p:cBhvr>
                                        <p:cTn id="426" dur="1000" fill="hold"/>
                                        <p:tgtEl>
                                          <p:spTgt spid="39996"/>
                                        </p:tgtEl>
                                        <p:attrNameLst>
                                          <p:attrName>style.rotation</p:attrName>
                                        </p:attrNameLst>
                                      </p:cBhvr>
                                      <p:tavLst>
                                        <p:tav tm="0">
                                          <p:val>
                                            <p:fltVal val="90"/>
                                          </p:val>
                                        </p:tav>
                                        <p:tav tm="100000">
                                          <p:val>
                                            <p:fltVal val="0"/>
                                          </p:val>
                                        </p:tav>
                                      </p:tavLst>
                                    </p:anim>
                                    <p:animEffect transition="in" filter="fade">
                                      <p:cBhvr>
                                        <p:cTn id="427" dur="1000"/>
                                        <p:tgtEl>
                                          <p:spTgt spid="39996"/>
                                        </p:tgtEl>
                                      </p:cBhvr>
                                    </p:animEffect>
                                  </p:childTnLst>
                                </p:cTn>
                              </p:par>
                              <p:par>
                                <p:cTn id="428" presetID="31" presetClass="entr" presetSubtype="0" fill="hold" grpId="0" nodeType="withEffect">
                                  <p:stCondLst>
                                    <p:cond delay="0"/>
                                  </p:stCondLst>
                                  <p:iterate type="lt">
                                    <p:tmPct val="5000"/>
                                  </p:iterate>
                                  <p:childTnLst>
                                    <p:set>
                                      <p:cBhvr>
                                        <p:cTn id="429" dur="1" fill="hold">
                                          <p:stCondLst>
                                            <p:cond delay="0"/>
                                          </p:stCondLst>
                                        </p:cTn>
                                        <p:tgtEl>
                                          <p:spTgt spid="39997"/>
                                        </p:tgtEl>
                                        <p:attrNameLst>
                                          <p:attrName>style.visibility</p:attrName>
                                        </p:attrNameLst>
                                      </p:cBhvr>
                                      <p:to>
                                        <p:strVal val="visible"/>
                                      </p:to>
                                    </p:set>
                                    <p:anim calcmode="lin" valueType="num">
                                      <p:cBhvr>
                                        <p:cTn id="430" dur="1000" fill="hold"/>
                                        <p:tgtEl>
                                          <p:spTgt spid="39997"/>
                                        </p:tgtEl>
                                        <p:attrNameLst>
                                          <p:attrName>ppt_w</p:attrName>
                                        </p:attrNameLst>
                                      </p:cBhvr>
                                      <p:tavLst>
                                        <p:tav tm="0">
                                          <p:val>
                                            <p:fltVal val="0"/>
                                          </p:val>
                                        </p:tav>
                                        <p:tav tm="100000">
                                          <p:val>
                                            <p:strVal val="#ppt_w"/>
                                          </p:val>
                                        </p:tav>
                                      </p:tavLst>
                                    </p:anim>
                                    <p:anim calcmode="lin" valueType="num">
                                      <p:cBhvr>
                                        <p:cTn id="431" dur="1000" fill="hold"/>
                                        <p:tgtEl>
                                          <p:spTgt spid="39997"/>
                                        </p:tgtEl>
                                        <p:attrNameLst>
                                          <p:attrName>ppt_h</p:attrName>
                                        </p:attrNameLst>
                                      </p:cBhvr>
                                      <p:tavLst>
                                        <p:tav tm="0">
                                          <p:val>
                                            <p:fltVal val="0"/>
                                          </p:val>
                                        </p:tav>
                                        <p:tav tm="100000">
                                          <p:val>
                                            <p:strVal val="#ppt_h"/>
                                          </p:val>
                                        </p:tav>
                                      </p:tavLst>
                                    </p:anim>
                                    <p:anim calcmode="lin" valueType="num">
                                      <p:cBhvr>
                                        <p:cTn id="432" dur="1000" fill="hold"/>
                                        <p:tgtEl>
                                          <p:spTgt spid="39997"/>
                                        </p:tgtEl>
                                        <p:attrNameLst>
                                          <p:attrName>style.rotation</p:attrName>
                                        </p:attrNameLst>
                                      </p:cBhvr>
                                      <p:tavLst>
                                        <p:tav tm="0">
                                          <p:val>
                                            <p:fltVal val="90"/>
                                          </p:val>
                                        </p:tav>
                                        <p:tav tm="100000">
                                          <p:val>
                                            <p:fltVal val="0"/>
                                          </p:val>
                                        </p:tav>
                                      </p:tavLst>
                                    </p:anim>
                                    <p:animEffect transition="in" filter="fade">
                                      <p:cBhvr>
                                        <p:cTn id="433" dur="1000"/>
                                        <p:tgtEl>
                                          <p:spTgt spid="39997"/>
                                        </p:tgtEl>
                                      </p:cBhvr>
                                    </p:animEffect>
                                  </p:childTnLst>
                                </p:cTn>
                              </p:par>
                              <p:par>
                                <p:cTn id="434" presetID="31" presetClass="entr" presetSubtype="0" fill="hold" grpId="0" nodeType="withEffect">
                                  <p:stCondLst>
                                    <p:cond delay="0"/>
                                  </p:stCondLst>
                                  <p:iterate type="lt">
                                    <p:tmPct val="5000"/>
                                  </p:iterate>
                                  <p:childTnLst>
                                    <p:set>
                                      <p:cBhvr>
                                        <p:cTn id="435" dur="1" fill="hold">
                                          <p:stCondLst>
                                            <p:cond delay="0"/>
                                          </p:stCondLst>
                                        </p:cTn>
                                        <p:tgtEl>
                                          <p:spTgt spid="39999"/>
                                        </p:tgtEl>
                                        <p:attrNameLst>
                                          <p:attrName>style.visibility</p:attrName>
                                        </p:attrNameLst>
                                      </p:cBhvr>
                                      <p:to>
                                        <p:strVal val="visible"/>
                                      </p:to>
                                    </p:set>
                                    <p:anim calcmode="lin" valueType="num">
                                      <p:cBhvr>
                                        <p:cTn id="436" dur="1000" fill="hold"/>
                                        <p:tgtEl>
                                          <p:spTgt spid="39999"/>
                                        </p:tgtEl>
                                        <p:attrNameLst>
                                          <p:attrName>ppt_w</p:attrName>
                                        </p:attrNameLst>
                                      </p:cBhvr>
                                      <p:tavLst>
                                        <p:tav tm="0">
                                          <p:val>
                                            <p:fltVal val="0"/>
                                          </p:val>
                                        </p:tav>
                                        <p:tav tm="100000">
                                          <p:val>
                                            <p:strVal val="#ppt_w"/>
                                          </p:val>
                                        </p:tav>
                                      </p:tavLst>
                                    </p:anim>
                                    <p:anim calcmode="lin" valueType="num">
                                      <p:cBhvr>
                                        <p:cTn id="437" dur="1000" fill="hold"/>
                                        <p:tgtEl>
                                          <p:spTgt spid="39999"/>
                                        </p:tgtEl>
                                        <p:attrNameLst>
                                          <p:attrName>ppt_h</p:attrName>
                                        </p:attrNameLst>
                                      </p:cBhvr>
                                      <p:tavLst>
                                        <p:tav tm="0">
                                          <p:val>
                                            <p:fltVal val="0"/>
                                          </p:val>
                                        </p:tav>
                                        <p:tav tm="100000">
                                          <p:val>
                                            <p:strVal val="#ppt_h"/>
                                          </p:val>
                                        </p:tav>
                                      </p:tavLst>
                                    </p:anim>
                                    <p:anim calcmode="lin" valueType="num">
                                      <p:cBhvr>
                                        <p:cTn id="438" dur="1000" fill="hold"/>
                                        <p:tgtEl>
                                          <p:spTgt spid="39999"/>
                                        </p:tgtEl>
                                        <p:attrNameLst>
                                          <p:attrName>style.rotation</p:attrName>
                                        </p:attrNameLst>
                                      </p:cBhvr>
                                      <p:tavLst>
                                        <p:tav tm="0">
                                          <p:val>
                                            <p:fltVal val="90"/>
                                          </p:val>
                                        </p:tav>
                                        <p:tav tm="100000">
                                          <p:val>
                                            <p:fltVal val="0"/>
                                          </p:val>
                                        </p:tav>
                                      </p:tavLst>
                                    </p:anim>
                                    <p:animEffect transition="in" filter="fade">
                                      <p:cBhvr>
                                        <p:cTn id="439" dur="1000"/>
                                        <p:tgtEl>
                                          <p:spTgt spid="39999"/>
                                        </p:tgtEl>
                                      </p:cBhvr>
                                    </p:animEffect>
                                  </p:childTnLst>
                                </p:cTn>
                              </p:par>
                              <p:par>
                                <p:cTn id="440" presetID="31" presetClass="entr" presetSubtype="0" fill="hold" grpId="0" nodeType="withEffect">
                                  <p:stCondLst>
                                    <p:cond delay="0"/>
                                  </p:stCondLst>
                                  <p:iterate type="lt">
                                    <p:tmPct val="5000"/>
                                  </p:iterate>
                                  <p:childTnLst>
                                    <p:set>
                                      <p:cBhvr>
                                        <p:cTn id="441" dur="1" fill="hold">
                                          <p:stCondLst>
                                            <p:cond delay="0"/>
                                          </p:stCondLst>
                                        </p:cTn>
                                        <p:tgtEl>
                                          <p:spTgt spid="40000"/>
                                        </p:tgtEl>
                                        <p:attrNameLst>
                                          <p:attrName>style.visibility</p:attrName>
                                        </p:attrNameLst>
                                      </p:cBhvr>
                                      <p:to>
                                        <p:strVal val="visible"/>
                                      </p:to>
                                    </p:set>
                                    <p:anim calcmode="lin" valueType="num">
                                      <p:cBhvr>
                                        <p:cTn id="442" dur="1000" fill="hold"/>
                                        <p:tgtEl>
                                          <p:spTgt spid="40000"/>
                                        </p:tgtEl>
                                        <p:attrNameLst>
                                          <p:attrName>ppt_w</p:attrName>
                                        </p:attrNameLst>
                                      </p:cBhvr>
                                      <p:tavLst>
                                        <p:tav tm="0">
                                          <p:val>
                                            <p:fltVal val="0"/>
                                          </p:val>
                                        </p:tav>
                                        <p:tav tm="100000">
                                          <p:val>
                                            <p:strVal val="#ppt_w"/>
                                          </p:val>
                                        </p:tav>
                                      </p:tavLst>
                                    </p:anim>
                                    <p:anim calcmode="lin" valueType="num">
                                      <p:cBhvr>
                                        <p:cTn id="443" dur="1000" fill="hold"/>
                                        <p:tgtEl>
                                          <p:spTgt spid="40000"/>
                                        </p:tgtEl>
                                        <p:attrNameLst>
                                          <p:attrName>ppt_h</p:attrName>
                                        </p:attrNameLst>
                                      </p:cBhvr>
                                      <p:tavLst>
                                        <p:tav tm="0">
                                          <p:val>
                                            <p:fltVal val="0"/>
                                          </p:val>
                                        </p:tav>
                                        <p:tav tm="100000">
                                          <p:val>
                                            <p:strVal val="#ppt_h"/>
                                          </p:val>
                                        </p:tav>
                                      </p:tavLst>
                                    </p:anim>
                                    <p:anim calcmode="lin" valueType="num">
                                      <p:cBhvr>
                                        <p:cTn id="444" dur="1000" fill="hold"/>
                                        <p:tgtEl>
                                          <p:spTgt spid="40000"/>
                                        </p:tgtEl>
                                        <p:attrNameLst>
                                          <p:attrName>style.rotation</p:attrName>
                                        </p:attrNameLst>
                                      </p:cBhvr>
                                      <p:tavLst>
                                        <p:tav tm="0">
                                          <p:val>
                                            <p:fltVal val="90"/>
                                          </p:val>
                                        </p:tav>
                                        <p:tav tm="100000">
                                          <p:val>
                                            <p:fltVal val="0"/>
                                          </p:val>
                                        </p:tav>
                                      </p:tavLst>
                                    </p:anim>
                                    <p:animEffect transition="in" filter="fade">
                                      <p:cBhvr>
                                        <p:cTn id="445" dur="1000"/>
                                        <p:tgtEl>
                                          <p:spTgt spid="40000"/>
                                        </p:tgtEl>
                                      </p:cBhvr>
                                    </p:animEffect>
                                  </p:childTnLst>
                                </p:cTn>
                              </p:par>
                              <p:par>
                                <p:cTn id="446" presetID="31" presetClass="entr" presetSubtype="0" fill="hold" grpId="0" nodeType="withEffect">
                                  <p:stCondLst>
                                    <p:cond delay="0"/>
                                  </p:stCondLst>
                                  <p:iterate type="lt">
                                    <p:tmPct val="5000"/>
                                  </p:iterate>
                                  <p:childTnLst>
                                    <p:set>
                                      <p:cBhvr>
                                        <p:cTn id="447" dur="1" fill="hold">
                                          <p:stCondLst>
                                            <p:cond delay="0"/>
                                          </p:stCondLst>
                                        </p:cTn>
                                        <p:tgtEl>
                                          <p:spTgt spid="40001"/>
                                        </p:tgtEl>
                                        <p:attrNameLst>
                                          <p:attrName>style.visibility</p:attrName>
                                        </p:attrNameLst>
                                      </p:cBhvr>
                                      <p:to>
                                        <p:strVal val="visible"/>
                                      </p:to>
                                    </p:set>
                                    <p:anim calcmode="lin" valueType="num">
                                      <p:cBhvr>
                                        <p:cTn id="448" dur="1000" fill="hold"/>
                                        <p:tgtEl>
                                          <p:spTgt spid="40001"/>
                                        </p:tgtEl>
                                        <p:attrNameLst>
                                          <p:attrName>ppt_w</p:attrName>
                                        </p:attrNameLst>
                                      </p:cBhvr>
                                      <p:tavLst>
                                        <p:tav tm="0">
                                          <p:val>
                                            <p:fltVal val="0"/>
                                          </p:val>
                                        </p:tav>
                                        <p:tav tm="100000">
                                          <p:val>
                                            <p:strVal val="#ppt_w"/>
                                          </p:val>
                                        </p:tav>
                                      </p:tavLst>
                                    </p:anim>
                                    <p:anim calcmode="lin" valueType="num">
                                      <p:cBhvr>
                                        <p:cTn id="449" dur="1000" fill="hold"/>
                                        <p:tgtEl>
                                          <p:spTgt spid="40001"/>
                                        </p:tgtEl>
                                        <p:attrNameLst>
                                          <p:attrName>ppt_h</p:attrName>
                                        </p:attrNameLst>
                                      </p:cBhvr>
                                      <p:tavLst>
                                        <p:tav tm="0">
                                          <p:val>
                                            <p:fltVal val="0"/>
                                          </p:val>
                                        </p:tav>
                                        <p:tav tm="100000">
                                          <p:val>
                                            <p:strVal val="#ppt_h"/>
                                          </p:val>
                                        </p:tav>
                                      </p:tavLst>
                                    </p:anim>
                                    <p:anim calcmode="lin" valueType="num">
                                      <p:cBhvr>
                                        <p:cTn id="450" dur="1000" fill="hold"/>
                                        <p:tgtEl>
                                          <p:spTgt spid="40001"/>
                                        </p:tgtEl>
                                        <p:attrNameLst>
                                          <p:attrName>style.rotation</p:attrName>
                                        </p:attrNameLst>
                                      </p:cBhvr>
                                      <p:tavLst>
                                        <p:tav tm="0">
                                          <p:val>
                                            <p:fltVal val="90"/>
                                          </p:val>
                                        </p:tav>
                                        <p:tav tm="100000">
                                          <p:val>
                                            <p:fltVal val="0"/>
                                          </p:val>
                                        </p:tav>
                                      </p:tavLst>
                                    </p:anim>
                                    <p:animEffect transition="in" filter="fade">
                                      <p:cBhvr>
                                        <p:cTn id="451" dur="1000"/>
                                        <p:tgtEl>
                                          <p:spTgt spid="40001"/>
                                        </p:tgtEl>
                                      </p:cBhvr>
                                    </p:animEffect>
                                  </p:childTnLst>
                                </p:cTn>
                              </p:par>
                              <p:par>
                                <p:cTn id="452" presetID="31" presetClass="entr" presetSubtype="0" fill="hold" grpId="0" nodeType="withEffect">
                                  <p:stCondLst>
                                    <p:cond delay="0"/>
                                  </p:stCondLst>
                                  <p:iterate type="lt">
                                    <p:tmPct val="5000"/>
                                  </p:iterate>
                                  <p:childTnLst>
                                    <p:set>
                                      <p:cBhvr>
                                        <p:cTn id="453" dur="1" fill="hold">
                                          <p:stCondLst>
                                            <p:cond delay="0"/>
                                          </p:stCondLst>
                                        </p:cTn>
                                        <p:tgtEl>
                                          <p:spTgt spid="40002"/>
                                        </p:tgtEl>
                                        <p:attrNameLst>
                                          <p:attrName>style.visibility</p:attrName>
                                        </p:attrNameLst>
                                      </p:cBhvr>
                                      <p:to>
                                        <p:strVal val="visible"/>
                                      </p:to>
                                    </p:set>
                                    <p:anim calcmode="lin" valueType="num">
                                      <p:cBhvr>
                                        <p:cTn id="454" dur="1000" fill="hold"/>
                                        <p:tgtEl>
                                          <p:spTgt spid="40002"/>
                                        </p:tgtEl>
                                        <p:attrNameLst>
                                          <p:attrName>ppt_w</p:attrName>
                                        </p:attrNameLst>
                                      </p:cBhvr>
                                      <p:tavLst>
                                        <p:tav tm="0">
                                          <p:val>
                                            <p:fltVal val="0"/>
                                          </p:val>
                                        </p:tav>
                                        <p:tav tm="100000">
                                          <p:val>
                                            <p:strVal val="#ppt_w"/>
                                          </p:val>
                                        </p:tav>
                                      </p:tavLst>
                                    </p:anim>
                                    <p:anim calcmode="lin" valueType="num">
                                      <p:cBhvr>
                                        <p:cTn id="455" dur="1000" fill="hold"/>
                                        <p:tgtEl>
                                          <p:spTgt spid="40002"/>
                                        </p:tgtEl>
                                        <p:attrNameLst>
                                          <p:attrName>ppt_h</p:attrName>
                                        </p:attrNameLst>
                                      </p:cBhvr>
                                      <p:tavLst>
                                        <p:tav tm="0">
                                          <p:val>
                                            <p:fltVal val="0"/>
                                          </p:val>
                                        </p:tav>
                                        <p:tav tm="100000">
                                          <p:val>
                                            <p:strVal val="#ppt_h"/>
                                          </p:val>
                                        </p:tav>
                                      </p:tavLst>
                                    </p:anim>
                                    <p:anim calcmode="lin" valueType="num">
                                      <p:cBhvr>
                                        <p:cTn id="456" dur="1000" fill="hold"/>
                                        <p:tgtEl>
                                          <p:spTgt spid="40002"/>
                                        </p:tgtEl>
                                        <p:attrNameLst>
                                          <p:attrName>style.rotation</p:attrName>
                                        </p:attrNameLst>
                                      </p:cBhvr>
                                      <p:tavLst>
                                        <p:tav tm="0">
                                          <p:val>
                                            <p:fltVal val="90"/>
                                          </p:val>
                                        </p:tav>
                                        <p:tav tm="100000">
                                          <p:val>
                                            <p:fltVal val="0"/>
                                          </p:val>
                                        </p:tav>
                                      </p:tavLst>
                                    </p:anim>
                                    <p:animEffect transition="in" filter="fade">
                                      <p:cBhvr>
                                        <p:cTn id="457" dur="1000"/>
                                        <p:tgtEl>
                                          <p:spTgt spid="40002"/>
                                        </p:tgtEl>
                                      </p:cBhvr>
                                    </p:animEffect>
                                  </p:childTnLst>
                                </p:cTn>
                              </p:par>
                              <p:par>
                                <p:cTn id="458" presetID="25" presetClass="entr" presetSubtype="0" fill="hold" grpId="0" nodeType="withEffect">
                                  <p:stCondLst>
                                    <p:cond delay="0"/>
                                  </p:stCondLst>
                                  <p:childTnLst>
                                    <p:set>
                                      <p:cBhvr>
                                        <p:cTn id="459" dur="1" fill="hold">
                                          <p:stCondLst>
                                            <p:cond delay="0"/>
                                          </p:stCondLst>
                                        </p:cTn>
                                        <p:tgtEl>
                                          <p:spTgt spid="40003"/>
                                        </p:tgtEl>
                                        <p:attrNameLst>
                                          <p:attrName>style.visibility</p:attrName>
                                        </p:attrNameLst>
                                      </p:cBhvr>
                                      <p:to>
                                        <p:strVal val="visible"/>
                                      </p:to>
                                    </p:set>
                                    <p:anim calcmode="lin" valueType="num">
                                      <p:cBhvr>
                                        <p:cTn id="460" dur="500" decel="50000" fill="hold">
                                          <p:stCondLst>
                                            <p:cond delay="0"/>
                                          </p:stCondLst>
                                        </p:cTn>
                                        <p:tgtEl>
                                          <p:spTgt spid="40003"/>
                                        </p:tgtEl>
                                        <p:attrNameLst>
                                          <p:attrName>style.rotation</p:attrName>
                                        </p:attrNameLst>
                                      </p:cBhvr>
                                      <p:tavLst>
                                        <p:tav tm="0">
                                          <p:val>
                                            <p:fltVal val="-90"/>
                                          </p:val>
                                        </p:tav>
                                        <p:tav tm="100000">
                                          <p:val>
                                            <p:fltVal val="0"/>
                                          </p:val>
                                        </p:tav>
                                      </p:tavLst>
                                    </p:anim>
                                    <p:anim calcmode="lin" valueType="num">
                                      <p:cBhvr>
                                        <p:cTn id="461" dur="500" decel="50000" fill="hold">
                                          <p:stCondLst>
                                            <p:cond delay="0"/>
                                          </p:stCondLst>
                                        </p:cTn>
                                        <p:tgtEl>
                                          <p:spTgt spid="40003"/>
                                        </p:tgtEl>
                                        <p:attrNameLst>
                                          <p:attrName>ppt_w</p:attrName>
                                        </p:attrNameLst>
                                      </p:cBhvr>
                                      <p:tavLst>
                                        <p:tav tm="0">
                                          <p:val>
                                            <p:strVal val="#ppt_w"/>
                                          </p:val>
                                        </p:tav>
                                        <p:tav tm="100000">
                                          <p:val>
                                            <p:strVal val="#ppt_w*.05"/>
                                          </p:val>
                                        </p:tav>
                                      </p:tavLst>
                                    </p:anim>
                                    <p:anim calcmode="lin" valueType="num">
                                      <p:cBhvr>
                                        <p:cTn id="462" dur="500" accel="50000" fill="hold">
                                          <p:stCondLst>
                                            <p:cond delay="500"/>
                                          </p:stCondLst>
                                        </p:cTn>
                                        <p:tgtEl>
                                          <p:spTgt spid="40003"/>
                                        </p:tgtEl>
                                        <p:attrNameLst>
                                          <p:attrName>ppt_w</p:attrName>
                                        </p:attrNameLst>
                                      </p:cBhvr>
                                      <p:tavLst>
                                        <p:tav tm="0">
                                          <p:val>
                                            <p:strVal val="#ppt_w*.05"/>
                                          </p:val>
                                        </p:tav>
                                        <p:tav tm="100000">
                                          <p:val>
                                            <p:strVal val="#ppt_w"/>
                                          </p:val>
                                        </p:tav>
                                      </p:tavLst>
                                    </p:anim>
                                    <p:anim calcmode="lin" valueType="num">
                                      <p:cBhvr>
                                        <p:cTn id="463" dur="1000" fill="hold"/>
                                        <p:tgtEl>
                                          <p:spTgt spid="40003"/>
                                        </p:tgtEl>
                                        <p:attrNameLst>
                                          <p:attrName>ppt_h</p:attrName>
                                        </p:attrNameLst>
                                      </p:cBhvr>
                                      <p:tavLst>
                                        <p:tav tm="0">
                                          <p:val>
                                            <p:strVal val="#ppt_h"/>
                                          </p:val>
                                        </p:tav>
                                        <p:tav tm="100000">
                                          <p:val>
                                            <p:strVal val="#ppt_h"/>
                                          </p:val>
                                        </p:tav>
                                      </p:tavLst>
                                    </p:anim>
                                    <p:anim calcmode="lin" valueType="num">
                                      <p:cBhvr>
                                        <p:cTn id="464" dur="500" decel="50000" fill="hold">
                                          <p:stCondLst>
                                            <p:cond delay="0"/>
                                          </p:stCondLst>
                                        </p:cTn>
                                        <p:tgtEl>
                                          <p:spTgt spid="40003"/>
                                        </p:tgtEl>
                                        <p:attrNameLst>
                                          <p:attrName>ppt_x</p:attrName>
                                        </p:attrNameLst>
                                      </p:cBhvr>
                                      <p:tavLst>
                                        <p:tav tm="0">
                                          <p:val>
                                            <p:strVal val="#ppt_x+.4"/>
                                          </p:val>
                                        </p:tav>
                                        <p:tav tm="100000">
                                          <p:val>
                                            <p:strVal val="#ppt_x"/>
                                          </p:val>
                                        </p:tav>
                                      </p:tavLst>
                                    </p:anim>
                                    <p:anim calcmode="lin" valueType="num">
                                      <p:cBhvr>
                                        <p:cTn id="465" dur="500" decel="50000" fill="hold">
                                          <p:stCondLst>
                                            <p:cond delay="0"/>
                                          </p:stCondLst>
                                        </p:cTn>
                                        <p:tgtEl>
                                          <p:spTgt spid="40003"/>
                                        </p:tgtEl>
                                        <p:attrNameLst>
                                          <p:attrName>ppt_y</p:attrName>
                                        </p:attrNameLst>
                                      </p:cBhvr>
                                      <p:tavLst>
                                        <p:tav tm="0">
                                          <p:val>
                                            <p:strVal val="#ppt_y-.2"/>
                                          </p:val>
                                        </p:tav>
                                        <p:tav tm="100000">
                                          <p:val>
                                            <p:strVal val="#ppt_y+.1"/>
                                          </p:val>
                                        </p:tav>
                                      </p:tavLst>
                                    </p:anim>
                                    <p:anim calcmode="lin" valueType="num">
                                      <p:cBhvr>
                                        <p:cTn id="466" dur="500" accel="50000" fill="hold">
                                          <p:stCondLst>
                                            <p:cond delay="500"/>
                                          </p:stCondLst>
                                        </p:cTn>
                                        <p:tgtEl>
                                          <p:spTgt spid="40003"/>
                                        </p:tgtEl>
                                        <p:attrNameLst>
                                          <p:attrName>ppt_y</p:attrName>
                                        </p:attrNameLst>
                                      </p:cBhvr>
                                      <p:tavLst>
                                        <p:tav tm="0">
                                          <p:val>
                                            <p:strVal val="#ppt_y+.1"/>
                                          </p:val>
                                        </p:tav>
                                        <p:tav tm="100000">
                                          <p:val>
                                            <p:strVal val="#ppt_y"/>
                                          </p:val>
                                        </p:tav>
                                      </p:tavLst>
                                    </p:anim>
                                    <p:animEffect transition="in" filter="fade">
                                      <p:cBhvr>
                                        <p:cTn id="467" dur="1000" decel="50000">
                                          <p:stCondLst>
                                            <p:cond delay="0"/>
                                          </p:stCondLst>
                                        </p:cTn>
                                        <p:tgtEl>
                                          <p:spTgt spid="40003"/>
                                        </p:tgtEl>
                                      </p:cBhvr>
                                    </p:animEffect>
                                  </p:childTnLst>
                                </p:cTn>
                              </p:par>
                              <p:par>
                                <p:cTn id="468" presetID="25" presetClass="entr" presetSubtype="0" fill="hold" grpId="0" nodeType="withEffect">
                                  <p:stCondLst>
                                    <p:cond delay="0"/>
                                  </p:stCondLst>
                                  <p:childTnLst>
                                    <p:set>
                                      <p:cBhvr>
                                        <p:cTn id="469" dur="1" fill="hold">
                                          <p:stCondLst>
                                            <p:cond delay="0"/>
                                          </p:stCondLst>
                                        </p:cTn>
                                        <p:tgtEl>
                                          <p:spTgt spid="40004"/>
                                        </p:tgtEl>
                                        <p:attrNameLst>
                                          <p:attrName>style.visibility</p:attrName>
                                        </p:attrNameLst>
                                      </p:cBhvr>
                                      <p:to>
                                        <p:strVal val="visible"/>
                                      </p:to>
                                    </p:set>
                                    <p:anim calcmode="lin" valueType="num">
                                      <p:cBhvr>
                                        <p:cTn id="470" dur="500" decel="50000" fill="hold">
                                          <p:stCondLst>
                                            <p:cond delay="0"/>
                                          </p:stCondLst>
                                        </p:cTn>
                                        <p:tgtEl>
                                          <p:spTgt spid="40004"/>
                                        </p:tgtEl>
                                        <p:attrNameLst>
                                          <p:attrName>style.rotation</p:attrName>
                                        </p:attrNameLst>
                                      </p:cBhvr>
                                      <p:tavLst>
                                        <p:tav tm="0">
                                          <p:val>
                                            <p:fltVal val="-90"/>
                                          </p:val>
                                        </p:tav>
                                        <p:tav tm="100000">
                                          <p:val>
                                            <p:fltVal val="0"/>
                                          </p:val>
                                        </p:tav>
                                      </p:tavLst>
                                    </p:anim>
                                    <p:anim calcmode="lin" valueType="num">
                                      <p:cBhvr>
                                        <p:cTn id="471" dur="500" decel="50000" fill="hold">
                                          <p:stCondLst>
                                            <p:cond delay="0"/>
                                          </p:stCondLst>
                                        </p:cTn>
                                        <p:tgtEl>
                                          <p:spTgt spid="40004"/>
                                        </p:tgtEl>
                                        <p:attrNameLst>
                                          <p:attrName>ppt_w</p:attrName>
                                        </p:attrNameLst>
                                      </p:cBhvr>
                                      <p:tavLst>
                                        <p:tav tm="0">
                                          <p:val>
                                            <p:strVal val="#ppt_w"/>
                                          </p:val>
                                        </p:tav>
                                        <p:tav tm="100000">
                                          <p:val>
                                            <p:strVal val="#ppt_w*.05"/>
                                          </p:val>
                                        </p:tav>
                                      </p:tavLst>
                                    </p:anim>
                                    <p:anim calcmode="lin" valueType="num">
                                      <p:cBhvr>
                                        <p:cTn id="472" dur="500" accel="50000" fill="hold">
                                          <p:stCondLst>
                                            <p:cond delay="500"/>
                                          </p:stCondLst>
                                        </p:cTn>
                                        <p:tgtEl>
                                          <p:spTgt spid="40004"/>
                                        </p:tgtEl>
                                        <p:attrNameLst>
                                          <p:attrName>ppt_w</p:attrName>
                                        </p:attrNameLst>
                                      </p:cBhvr>
                                      <p:tavLst>
                                        <p:tav tm="0">
                                          <p:val>
                                            <p:strVal val="#ppt_w*.05"/>
                                          </p:val>
                                        </p:tav>
                                        <p:tav tm="100000">
                                          <p:val>
                                            <p:strVal val="#ppt_w"/>
                                          </p:val>
                                        </p:tav>
                                      </p:tavLst>
                                    </p:anim>
                                    <p:anim calcmode="lin" valueType="num">
                                      <p:cBhvr>
                                        <p:cTn id="473" dur="1000" fill="hold"/>
                                        <p:tgtEl>
                                          <p:spTgt spid="40004"/>
                                        </p:tgtEl>
                                        <p:attrNameLst>
                                          <p:attrName>ppt_h</p:attrName>
                                        </p:attrNameLst>
                                      </p:cBhvr>
                                      <p:tavLst>
                                        <p:tav tm="0">
                                          <p:val>
                                            <p:strVal val="#ppt_h"/>
                                          </p:val>
                                        </p:tav>
                                        <p:tav tm="100000">
                                          <p:val>
                                            <p:strVal val="#ppt_h"/>
                                          </p:val>
                                        </p:tav>
                                      </p:tavLst>
                                    </p:anim>
                                    <p:anim calcmode="lin" valueType="num">
                                      <p:cBhvr>
                                        <p:cTn id="474" dur="500" decel="50000" fill="hold">
                                          <p:stCondLst>
                                            <p:cond delay="0"/>
                                          </p:stCondLst>
                                        </p:cTn>
                                        <p:tgtEl>
                                          <p:spTgt spid="40004"/>
                                        </p:tgtEl>
                                        <p:attrNameLst>
                                          <p:attrName>ppt_x</p:attrName>
                                        </p:attrNameLst>
                                      </p:cBhvr>
                                      <p:tavLst>
                                        <p:tav tm="0">
                                          <p:val>
                                            <p:strVal val="#ppt_x+.4"/>
                                          </p:val>
                                        </p:tav>
                                        <p:tav tm="100000">
                                          <p:val>
                                            <p:strVal val="#ppt_x"/>
                                          </p:val>
                                        </p:tav>
                                      </p:tavLst>
                                    </p:anim>
                                    <p:anim calcmode="lin" valueType="num">
                                      <p:cBhvr>
                                        <p:cTn id="475" dur="500" decel="50000" fill="hold">
                                          <p:stCondLst>
                                            <p:cond delay="0"/>
                                          </p:stCondLst>
                                        </p:cTn>
                                        <p:tgtEl>
                                          <p:spTgt spid="40004"/>
                                        </p:tgtEl>
                                        <p:attrNameLst>
                                          <p:attrName>ppt_y</p:attrName>
                                        </p:attrNameLst>
                                      </p:cBhvr>
                                      <p:tavLst>
                                        <p:tav tm="0">
                                          <p:val>
                                            <p:strVal val="#ppt_y-.2"/>
                                          </p:val>
                                        </p:tav>
                                        <p:tav tm="100000">
                                          <p:val>
                                            <p:strVal val="#ppt_y+.1"/>
                                          </p:val>
                                        </p:tav>
                                      </p:tavLst>
                                    </p:anim>
                                    <p:anim calcmode="lin" valueType="num">
                                      <p:cBhvr>
                                        <p:cTn id="476" dur="500" accel="50000" fill="hold">
                                          <p:stCondLst>
                                            <p:cond delay="500"/>
                                          </p:stCondLst>
                                        </p:cTn>
                                        <p:tgtEl>
                                          <p:spTgt spid="40004"/>
                                        </p:tgtEl>
                                        <p:attrNameLst>
                                          <p:attrName>ppt_y</p:attrName>
                                        </p:attrNameLst>
                                      </p:cBhvr>
                                      <p:tavLst>
                                        <p:tav tm="0">
                                          <p:val>
                                            <p:strVal val="#ppt_y+.1"/>
                                          </p:val>
                                        </p:tav>
                                        <p:tav tm="100000">
                                          <p:val>
                                            <p:strVal val="#ppt_y"/>
                                          </p:val>
                                        </p:tav>
                                      </p:tavLst>
                                    </p:anim>
                                    <p:animEffect transition="in" filter="fade">
                                      <p:cBhvr>
                                        <p:cTn id="477" dur="1000" decel="50000">
                                          <p:stCondLst>
                                            <p:cond delay="0"/>
                                          </p:stCondLst>
                                        </p:cTn>
                                        <p:tgtEl>
                                          <p:spTgt spid="40004"/>
                                        </p:tgtEl>
                                      </p:cBhvr>
                                    </p:animEffect>
                                  </p:childTnLst>
                                </p:cTn>
                              </p:par>
                              <p:par>
                                <p:cTn id="478" presetID="6" presetClass="entr" presetSubtype="16" fill="hold" grpId="0" nodeType="withEffect">
                                  <p:stCondLst>
                                    <p:cond delay="0"/>
                                  </p:stCondLst>
                                  <p:childTnLst>
                                    <p:set>
                                      <p:cBhvr>
                                        <p:cTn id="479" dur="1" fill="hold">
                                          <p:stCondLst>
                                            <p:cond delay="0"/>
                                          </p:stCondLst>
                                        </p:cTn>
                                        <p:tgtEl>
                                          <p:spTgt spid="40005"/>
                                        </p:tgtEl>
                                        <p:attrNameLst>
                                          <p:attrName>style.visibility</p:attrName>
                                        </p:attrNameLst>
                                      </p:cBhvr>
                                      <p:to>
                                        <p:strVal val="visible"/>
                                      </p:to>
                                    </p:set>
                                    <p:animEffect transition="in" filter="circle(in)">
                                      <p:cBhvr>
                                        <p:cTn id="480" dur="2000"/>
                                        <p:tgtEl>
                                          <p:spTgt spid="40005"/>
                                        </p:tgtEl>
                                      </p:cBhvr>
                                    </p:animEffect>
                                  </p:childTnLst>
                                </p:cTn>
                              </p:par>
                              <p:par>
                                <p:cTn id="481" presetID="6" presetClass="entr" presetSubtype="16" fill="hold" grpId="0" nodeType="withEffect">
                                  <p:stCondLst>
                                    <p:cond delay="0"/>
                                  </p:stCondLst>
                                  <p:childTnLst>
                                    <p:set>
                                      <p:cBhvr>
                                        <p:cTn id="482" dur="1" fill="hold">
                                          <p:stCondLst>
                                            <p:cond delay="0"/>
                                          </p:stCondLst>
                                        </p:cTn>
                                        <p:tgtEl>
                                          <p:spTgt spid="40006"/>
                                        </p:tgtEl>
                                        <p:attrNameLst>
                                          <p:attrName>style.visibility</p:attrName>
                                        </p:attrNameLst>
                                      </p:cBhvr>
                                      <p:to>
                                        <p:strVal val="visible"/>
                                      </p:to>
                                    </p:set>
                                    <p:animEffect transition="in" filter="circle(in)">
                                      <p:cBhvr>
                                        <p:cTn id="483" dur="2000"/>
                                        <p:tgtEl>
                                          <p:spTgt spid="40006"/>
                                        </p:tgtEl>
                                      </p:cBhvr>
                                    </p:animEffect>
                                  </p:childTnLst>
                                </p:cTn>
                              </p:par>
                              <p:par>
                                <p:cTn id="484" presetID="9" presetClass="entr" presetSubtype="0" fill="hold" grpId="0" nodeType="withEffect">
                                  <p:stCondLst>
                                    <p:cond delay="0"/>
                                  </p:stCondLst>
                                  <p:childTnLst>
                                    <p:set>
                                      <p:cBhvr>
                                        <p:cTn id="485" dur="1" fill="hold">
                                          <p:stCondLst>
                                            <p:cond delay="0"/>
                                          </p:stCondLst>
                                        </p:cTn>
                                        <p:tgtEl>
                                          <p:spTgt spid="40009"/>
                                        </p:tgtEl>
                                        <p:attrNameLst>
                                          <p:attrName>style.visibility</p:attrName>
                                        </p:attrNameLst>
                                      </p:cBhvr>
                                      <p:to>
                                        <p:strVal val="visible"/>
                                      </p:to>
                                    </p:set>
                                    <p:animEffect transition="in" filter="dissolve">
                                      <p:cBhvr>
                                        <p:cTn id="486" dur="500"/>
                                        <p:tgtEl>
                                          <p:spTgt spid="40009"/>
                                        </p:tgtEl>
                                      </p:cBhvr>
                                    </p:animEffect>
                                  </p:childTnLst>
                                </p:cTn>
                              </p:par>
                              <p:par>
                                <p:cTn id="487" presetID="9" presetClass="entr" presetSubtype="0" fill="hold" grpId="0" nodeType="withEffect">
                                  <p:stCondLst>
                                    <p:cond delay="0"/>
                                  </p:stCondLst>
                                  <p:childTnLst>
                                    <p:set>
                                      <p:cBhvr>
                                        <p:cTn id="488" dur="1" fill="hold">
                                          <p:stCondLst>
                                            <p:cond delay="0"/>
                                          </p:stCondLst>
                                        </p:cTn>
                                        <p:tgtEl>
                                          <p:spTgt spid="40007"/>
                                        </p:tgtEl>
                                        <p:attrNameLst>
                                          <p:attrName>style.visibility</p:attrName>
                                        </p:attrNameLst>
                                      </p:cBhvr>
                                      <p:to>
                                        <p:strVal val="visible"/>
                                      </p:to>
                                    </p:set>
                                    <p:animEffect transition="in" filter="dissolve">
                                      <p:cBhvr>
                                        <p:cTn id="489" dur="500"/>
                                        <p:tgtEl>
                                          <p:spTgt spid="40007"/>
                                        </p:tgtEl>
                                      </p:cBhvr>
                                    </p:animEffect>
                                  </p:childTnLst>
                                </p:cTn>
                              </p:par>
                              <p:par>
                                <p:cTn id="490" presetID="2" presetClass="entr" presetSubtype="4" fill="hold" grpId="0" nodeType="withEffect">
                                  <p:stCondLst>
                                    <p:cond delay="0"/>
                                  </p:stCondLst>
                                  <p:childTnLst>
                                    <p:set>
                                      <p:cBhvr>
                                        <p:cTn id="491" dur="1" fill="hold">
                                          <p:stCondLst>
                                            <p:cond delay="0"/>
                                          </p:stCondLst>
                                        </p:cTn>
                                        <p:tgtEl>
                                          <p:spTgt spid="40011"/>
                                        </p:tgtEl>
                                        <p:attrNameLst>
                                          <p:attrName>style.visibility</p:attrName>
                                        </p:attrNameLst>
                                      </p:cBhvr>
                                      <p:to>
                                        <p:strVal val="visible"/>
                                      </p:to>
                                    </p:set>
                                    <p:anim calcmode="lin" valueType="num">
                                      <p:cBhvr additive="base">
                                        <p:cTn id="492" dur="500" fill="hold"/>
                                        <p:tgtEl>
                                          <p:spTgt spid="40011"/>
                                        </p:tgtEl>
                                        <p:attrNameLst>
                                          <p:attrName>ppt_x</p:attrName>
                                        </p:attrNameLst>
                                      </p:cBhvr>
                                      <p:tavLst>
                                        <p:tav tm="0">
                                          <p:val>
                                            <p:strVal val="#ppt_x"/>
                                          </p:val>
                                        </p:tav>
                                        <p:tav tm="100000">
                                          <p:val>
                                            <p:strVal val="#ppt_x"/>
                                          </p:val>
                                        </p:tav>
                                      </p:tavLst>
                                    </p:anim>
                                    <p:anim calcmode="lin" valueType="num">
                                      <p:cBhvr additive="base">
                                        <p:cTn id="493" dur="500" fill="hold"/>
                                        <p:tgtEl>
                                          <p:spTgt spid="40011"/>
                                        </p:tgtEl>
                                        <p:attrNameLst>
                                          <p:attrName>ppt_y</p:attrName>
                                        </p:attrNameLst>
                                      </p:cBhvr>
                                      <p:tavLst>
                                        <p:tav tm="0">
                                          <p:val>
                                            <p:strVal val="1+#ppt_h/2"/>
                                          </p:val>
                                        </p:tav>
                                        <p:tav tm="100000">
                                          <p:val>
                                            <p:strVal val="#ppt_y"/>
                                          </p:val>
                                        </p:tav>
                                      </p:tavLst>
                                    </p:anim>
                                  </p:childTnLst>
                                </p:cTn>
                              </p:par>
                              <p:par>
                                <p:cTn id="494" presetID="2" presetClass="entr" presetSubtype="4" fill="hold" grpId="0" nodeType="withEffect">
                                  <p:stCondLst>
                                    <p:cond delay="0"/>
                                  </p:stCondLst>
                                  <p:childTnLst>
                                    <p:set>
                                      <p:cBhvr>
                                        <p:cTn id="495" dur="1" fill="hold">
                                          <p:stCondLst>
                                            <p:cond delay="0"/>
                                          </p:stCondLst>
                                        </p:cTn>
                                        <p:tgtEl>
                                          <p:spTgt spid="40010"/>
                                        </p:tgtEl>
                                        <p:attrNameLst>
                                          <p:attrName>style.visibility</p:attrName>
                                        </p:attrNameLst>
                                      </p:cBhvr>
                                      <p:to>
                                        <p:strVal val="visible"/>
                                      </p:to>
                                    </p:set>
                                    <p:anim calcmode="lin" valueType="num">
                                      <p:cBhvr additive="base">
                                        <p:cTn id="496" dur="500" fill="hold"/>
                                        <p:tgtEl>
                                          <p:spTgt spid="40010"/>
                                        </p:tgtEl>
                                        <p:attrNameLst>
                                          <p:attrName>ppt_x</p:attrName>
                                        </p:attrNameLst>
                                      </p:cBhvr>
                                      <p:tavLst>
                                        <p:tav tm="0">
                                          <p:val>
                                            <p:strVal val="#ppt_x"/>
                                          </p:val>
                                        </p:tav>
                                        <p:tav tm="100000">
                                          <p:val>
                                            <p:strVal val="#ppt_x"/>
                                          </p:val>
                                        </p:tav>
                                      </p:tavLst>
                                    </p:anim>
                                    <p:anim calcmode="lin" valueType="num">
                                      <p:cBhvr additive="base">
                                        <p:cTn id="497" dur="500" fill="hold"/>
                                        <p:tgtEl>
                                          <p:spTgt spid="40010"/>
                                        </p:tgtEl>
                                        <p:attrNameLst>
                                          <p:attrName>ppt_y</p:attrName>
                                        </p:attrNameLst>
                                      </p:cBhvr>
                                      <p:tavLst>
                                        <p:tav tm="0">
                                          <p:val>
                                            <p:strVal val="1+#ppt_h/2"/>
                                          </p:val>
                                        </p:tav>
                                        <p:tav tm="100000">
                                          <p:val>
                                            <p:strVal val="#ppt_y"/>
                                          </p:val>
                                        </p:tav>
                                      </p:tavLst>
                                    </p:anim>
                                  </p:childTnLst>
                                </p:cTn>
                              </p:par>
                              <p:par>
                                <p:cTn id="498" presetID="31" presetClass="entr" presetSubtype="0" fill="hold" grpId="0" nodeType="withEffect">
                                  <p:stCondLst>
                                    <p:cond delay="0"/>
                                  </p:stCondLst>
                                  <p:iterate type="lt">
                                    <p:tmPct val="5000"/>
                                  </p:iterate>
                                  <p:childTnLst>
                                    <p:set>
                                      <p:cBhvr>
                                        <p:cTn id="499" dur="1" fill="hold">
                                          <p:stCondLst>
                                            <p:cond delay="0"/>
                                          </p:stCondLst>
                                        </p:cTn>
                                        <p:tgtEl>
                                          <p:spTgt spid="40020"/>
                                        </p:tgtEl>
                                        <p:attrNameLst>
                                          <p:attrName>style.visibility</p:attrName>
                                        </p:attrNameLst>
                                      </p:cBhvr>
                                      <p:to>
                                        <p:strVal val="visible"/>
                                      </p:to>
                                    </p:set>
                                    <p:anim calcmode="lin" valueType="num">
                                      <p:cBhvr>
                                        <p:cTn id="500" dur="1000" fill="hold"/>
                                        <p:tgtEl>
                                          <p:spTgt spid="40020"/>
                                        </p:tgtEl>
                                        <p:attrNameLst>
                                          <p:attrName>ppt_w</p:attrName>
                                        </p:attrNameLst>
                                      </p:cBhvr>
                                      <p:tavLst>
                                        <p:tav tm="0">
                                          <p:val>
                                            <p:fltVal val="0"/>
                                          </p:val>
                                        </p:tav>
                                        <p:tav tm="100000">
                                          <p:val>
                                            <p:strVal val="#ppt_w"/>
                                          </p:val>
                                        </p:tav>
                                      </p:tavLst>
                                    </p:anim>
                                    <p:anim calcmode="lin" valueType="num">
                                      <p:cBhvr>
                                        <p:cTn id="501" dur="1000" fill="hold"/>
                                        <p:tgtEl>
                                          <p:spTgt spid="40020"/>
                                        </p:tgtEl>
                                        <p:attrNameLst>
                                          <p:attrName>ppt_h</p:attrName>
                                        </p:attrNameLst>
                                      </p:cBhvr>
                                      <p:tavLst>
                                        <p:tav tm="0">
                                          <p:val>
                                            <p:fltVal val="0"/>
                                          </p:val>
                                        </p:tav>
                                        <p:tav tm="100000">
                                          <p:val>
                                            <p:strVal val="#ppt_h"/>
                                          </p:val>
                                        </p:tav>
                                      </p:tavLst>
                                    </p:anim>
                                    <p:anim calcmode="lin" valueType="num">
                                      <p:cBhvr>
                                        <p:cTn id="502" dur="1000" fill="hold"/>
                                        <p:tgtEl>
                                          <p:spTgt spid="40020"/>
                                        </p:tgtEl>
                                        <p:attrNameLst>
                                          <p:attrName>style.rotation</p:attrName>
                                        </p:attrNameLst>
                                      </p:cBhvr>
                                      <p:tavLst>
                                        <p:tav tm="0">
                                          <p:val>
                                            <p:fltVal val="90"/>
                                          </p:val>
                                        </p:tav>
                                        <p:tav tm="100000">
                                          <p:val>
                                            <p:fltVal val="0"/>
                                          </p:val>
                                        </p:tav>
                                      </p:tavLst>
                                    </p:anim>
                                    <p:animEffect transition="in" filter="fade">
                                      <p:cBhvr>
                                        <p:cTn id="503" dur="1000"/>
                                        <p:tgtEl>
                                          <p:spTgt spid="40020"/>
                                        </p:tgtEl>
                                      </p:cBhvr>
                                    </p:animEffect>
                                  </p:childTnLst>
                                </p:cTn>
                              </p:par>
                              <p:par>
                                <p:cTn id="504" presetID="31" presetClass="entr" presetSubtype="0" fill="hold" grpId="0" nodeType="withEffect">
                                  <p:stCondLst>
                                    <p:cond delay="0"/>
                                  </p:stCondLst>
                                  <p:iterate type="lt">
                                    <p:tmPct val="5000"/>
                                  </p:iterate>
                                  <p:childTnLst>
                                    <p:set>
                                      <p:cBhvr>
                                        <p:cTn id="505" dur="1" fill="hold">
                                          <p:stCondLst>
                                            <p:cond delay="0"/>
                                          </p:stCondLst>
                                        </p:cTn>
                                        <p:tgtEl>
                                          <p:spTgt spid="40012"/>
                                        </p:tgtEl>
                                        <p:attrNameLst>
                                          <p:attrName>style.visibility</p:attrName>
                                        </p:attrNameLst>
                                      </p:cBhvr>
                                      <p:to>
                                        <p:strVal val="visible"/>
                                      </p:to>
                                    </p:set>
                                    <p:anim calcmode="lin" valueType="num">
                                      <p:cBhvr>
                                        <p:cTn id="506" dur="1000" fill="hold"/>
                                        <p:tgtEl>
                                          <p:spTgt spid="40012"/>
                                        </p:tgtEl>
                                        <p:attrNameLst>
                                          <p:attrName>ppt_w</p:attrName>
                                        </p:attrNameLst>
                                      </p:cBhvr>
                                      <p:tavLst>
                                        <p:tav tm="0">
                                          <p:val>
                                            <p:fltVal val="0"/>
                                          </p:val>
                                        </p:tav>
                                        <p:tav tm="100000">
                                          <p:val>
                                            <p:strVal val="#ppt_w"/>
                                          </p:val>
                                        </p:tav>
                                      </p:tavLst>
                                    </p:anim>
                                    <p:anim calcmode="lin" valueType="num">
                                      <p:cBhvr>
                                        <p:cTn id="507" dur="1000" fill="hold"/>
                                        <p:tgtEl>
                                          <p:spTgt spid="40012"/>
                                        </p:tgtEl>
                                        <p:attrNameLst>
                                          <p:attrName>ppt_h</p:attrName>
                                        </p:attrNameLst>
                                      </p:cBhvr>
                                      <p:tavLst>
                                        <p:tav tm="0">
                                          <p:val>
                                            <p:fltVal val="0"/>
                                          </p:val>
                                        </p:tav>
                                        <p:tav tm="100000">
                                          <p:val>
                                            <p:strVal val="#ppt_h"/>
                                          </p:val>
                                        </p:tav>
                                      </p:tavLst>
                                    </p:anim>
                                    <p:anim calcmode="lin" valueType="num">
                                      <p:cBhvr>
                                        <p:cTn id="508" dur="1000" fill="hold"/>
                                        <p:tgtEl>
                                          <p:spTgt spid="40012"/>
                                        </p:tgtEl>
                                        <p:attrNameLst>
                                          <p:attrName>style.rotation</p:attrName>
                                        </p:attrNameLst>
                                      </p:cBhvr>
                                      <p:tavLst>
                                        <p:tav tm="0">
                                          <p:val>
                                            <p:fltVal val="90"/>
                                          </p:val>
                                        </p:tav>
                                        <p:tav tm="100000">
                                          <p:val>
                                            <p:fltVal val="0"/>
                                          </p:val>
                                        </p:tav>
                                      </p:tavLst>
                                    </p:anim>
                                    <p:animEffect transition="in" filter="fade">
                                      <p:cBhvr>
                                        <p:cTn id="509" dur="1000"/>
                                        <p:tgtEl>
                                          <p:spTgt spid="40012"/>
                                        </p:tgtEl>
                                      </p:cBhvr>
                                    </p:animEffect>
                                  </p:childTnLst>
                                </p:cTn>
                              </p:par>
                              <p:par>
                                <p:cTn id="510" presetID="51" presetClass="entr" presetSubtype="0" fill="hold" grpId="0" nodeType="withEffect">
                                  <p:stCondLst>
                                    <p:cond delay="0"/>
                                  </p:stCondLst>
                                  <p:childTnLst>
                                    <p:set>
                                      <p:cBhvr>
                                        <p:cTn id="511" dur="1" fill="hold">
                                          <p:stCondLst>
                                            <p:cond delay="0"/>
                                          </p:stCondLst>
                                        </p:cTn>
                                        <p:tgtEl>
                                          <p:spTgt spid="40019"/>
                                        </p:tgtEl>
                                        <p:attrNameLst>
                                          <p:attrName>style.visibility</p:attrName>
                                        </p:attrNameLst>
                                      </p:cBhvr>
                                      <p:to>
                                        <p:strVal val="visible"/>
                                      </p:to>
                                    </p:set>
                                    <p:animEffect transition="in" filter="fade">
                                      <p:cBhvr>
                                        <p:cTn id="512" dur="770" decel="100000"/>
                                        <p:tgtEl>
                                          <p:spTgt spid="40019"/>
                                        </p:tgtEl>
                                      </p:cBhvr>
                                    </p:animEffect>
                                    <p:animScale>
                                      <p:cBhvr>
                                        <p:cTn id="513" dur="770" decel="100000"/>
                                        <p:tgtEl>
                                          <p:spTgt spid="40019"/>
                                        </p:tgtEl>
                                      </p:cBhvr>
                                      <p:from x="10000" y="10000"/>
                                      <p:to x="200000" y="450000"/>
                                    </p:animScale>
                                    <p:animScale>
                                      <p:cBhvr>
                                        <p:cTn id="514" dur="1230" accel="100000" fill="hold">
                                          <p:stCondLst>
                                            <p:cond delay="770"/>
                                          </p:stCondLst>
                                        </p:cTn>
                                        <p:tgtEl>
                                          <p:spTgt spid="40019"/>
                                        </p:tgtEl>
                                      </p:cBhvr>
                                      <p:from x="200000" y="450000"/>
                                      <p:to x="100000" y="100000"/>
                                    </p:animScale>
                                    <p:set>
                                      <p:cBhvr>
                                        <p:cTn id="515" dur="770" fill="hold"/>
                                        <p:tgtEl>
                                          <p:spTgt spid="40019"/>
                                        </p:tgtEl>
                                        <p:attrNameLst>
                                          <p:attrName>ppt_x</p:attrName>
                                        </p:attrNameLst>
                                      </p:cBhvr>
                                      <p:to>
                                        <p:strVal val="(0.5)"/>
                                      </p:to>
                                    </p:set>
                                    <p:anim from="(0.5)" to="(#ppt_x)" calcmode="lin" valueType="num">
                                      <p:cBhvr>
                                        <p:cTn id="516" dur="1230" accel="100000" fill="hold">
                                          <p:stCondLst>
                                            <p:cond delay="770"/>
                                          </p:stCondLst>
                                        </p:cTn>
                                        <p:tgtEl>
                                          <p:spTgt spid="40019"/>
                                        </p:tgtEl>
                                        <p:attrNameLst>
                                          <p:attrName>ppt_x</p:attrName>
                                        </p:attrNameLst>
                                      </p:cBhvr>
                                    </p:anim>
                                    <p:set>
                                      <p:cBhvr>
                                        <p:cTn id="517" dur="770" fill="hold"/>
                                        <p:tgtEl>
                                          <p:spTgt spid="40019"/>
                                        </p:tgtEl>
                                        <p:attrNameLst>
                                          <p:attrName>ppt_y</p:attrName>
                                        </p:attrNameLst>
                                      </p:cBhvr>
                                      <p:to>
                                        <p:strVal val="(#ppt_y+0.4)"/>
                                      </p:to>
                                    </p:set>
                                    <p:anim from="(#ppt_y+0.4)" to="(#ppt_y)" calcmode="lin" valueType="num">
                                      <p:cBhvr>
                                        <p:cTn id="518" dur="1230" accel="100000" fill="hold">
                                          <p:stCondLst>
                                            <p:cond delay="770"/>
                                          </p:stCondLst>
                                        </p:cTn>
                                        <p:tgtEl>
                                          <p:spTgt spid="40019"/>
                                        </p:tgtEl>
                                        <p:attrNameLst>
                                          <p:attrName>ppt_y</p:attrName>
                                        </p:attrNameLst>
                                      </p:cBhvr>
                                    </p:anim>
                                  </p:childTnLst>
                                </p:cTn>
                              </p:par>
                              <p:par>
                                <p:cTn id="519" presetID="51" presetClass="entr" presetSubtype="0" fill="hold" grpId="0" nodeType="withEffect">
                                  <p:stCondLst>
                                    <p:cond delay="0"/>
                                  </p:stCondLst>
                                  <p:childTnLst>
                                    <p:set>
                                      <p:cBhvr>
                                        <p:cTn id="520" dur="1" fill="hold">
                                          <p:stCondLst>
                                            <p:cond delay="0"/>
                                          </p:stCondLst>
                                        </p:cTn>
                                        <p:tgtEl>
                                          <p:spTgt spid="40013"/>
                                        </p:tgtEl>
                                        <p:attrNameLst>
                                          <p:attrName>style.visibility</p:attrName>
                                        </p:attrNameLst>
                                      </p:cBhvr>
                                      <p:to>
                                        <p:strVal val="visible"/>
                                      </p:to>
                                    </p:set>
                                    <p:animEffect transition="in" filter="fade">
                                      <p:cBhvr>
                                        <p:cTn id="521" dur="770" decel="100000"/>
                                        <p:tgtEl>
                                          <p:spTgt spid="40013"/>
                                        </p:tgtEl>
                                      </p:cBhvr>
                                    </p:animEffect>
                                    <p:animScale>
                                      <p:cBhvr>
                                        <p:cTn id="522" dur="770" decel="100000"/>
                                        <p:tgtEl>
                                          <p:spTgt spid="40013"/>
                                        </p:tgtEl>
                                      </p:cBhvr>
                                      <p:from x="10000" y="10000"/>
                                      <p:to x="200000" y="450000"/>
                                    </p:animScale>
                                    <p:animScale>
                                      <p:cBhvr>
                                        <p:cTn id="523" dur="1230" accel="100000" fill="hold">
                                          <p:stCondLst>
                                            <p:cond delay="770"/>
                                          </p:stCondLst>
                                        </p:cTn>
                                        <p:tgtEl>
                                          <p:spTgt spid="40013"/>
                                        </p:tgtEl>
                                      </p:cBhvr>
                                      <p:from x="200000" y="450000"/>
                                      <p:to x="100000" y="100000"/>
                                    </p:animScale>
                                    <p:set>
                                      <p:cBhvr>
                                        <p:cTn id="524" dur="770" fill="hold"/>
                                        <p:tgtEl>
                                          <p:spTgt spid="40013"/>
                                        </p:tgtEl>
                                        <p:attrNameLst>
                                          <p:attrName>ppt_x</p:attrName>
                                        </p:attrNameLst>
                                      </p:cBhvr>
                                      <p:to>
                                        <p:strVal val="(0.5)"/>
                                      </p:to>
                                    </p:set>
                                    <p:anim from="(0.5)" to="(#ppt_x)" calcmode="lin" valueType="num">
                                      <p:cBhvr>
                                        <p:cTn id="525" dur="1230" accel="100000" fill="hold">
                                          <p:stCondLst>
                                            <p:cond delay="770"/>
                                          </p:stCondLst>
                                        </p:cTn>
                                        <p:tgtEl>
                                          <p:spTgt spid="40013"/>
                                        </p:tgtEl>
                                        <p:attrNameLst>
                                          <p:attrName>ppt_x</p:attrName>
                                        </p:attrNameLst>
                                      </p:cBhvr>
                                    </p:anim>
                                    <p:set>
                                      <p:cBhvr>
                                        <p:cTn id="526" dur="770" fill="hold"/>
                                        <p:tgtEl>
                                          <p:spTgt spid="40013"/>
                                        </p:tgtEl>
                                        <p:attrNameLst>
                                          <p:attrName>ppt_y</p:attrName>
                                        </p:attrNameLst>
                                      </p:cBhvr>
                                      <p:to>
                                        <p:strVal val="(#ppt_y+0.4)"/>
                                      </p:to>
                                    </p:set>
                                    <p:anim from="(#ppt_y+0.4)" to="(#ppt_y)" calcmode="lin" valueType="num">
                                      <p:cBhvr>
                                        <p:cTn id="527" dur="1230" accel="100000" fill="hold">
                                          <p:stCondLst>
                                            <p:cond delay="770"/>
                                          </p:stCondLst>
                                        </p:cTn>
                                        <p:tgtEl>
                                          <p:spTgt spid="40013"/>
                                        </p:tgtEl>
                                        <p:attrNameLst>
                                          <p:attrName>ppt_y</p:attrName>
                                        </p:attrNameLst>
                                      </p:cBhvr>
                                    </p:anim>
                                  </p:childTnLst>
                                </p:cTn>
                              </p:par>
                              <p:par>
                                <p:cTn id="528" presetID="35" presetClass="entr" presetSubtype="0" fill="hold" grpId="0" nodeType="withEffect">
                                  <p:stCondLst>
                                    <p:cond delay="0"/>
                                  </p:stCondLst>
                                  <p:childTnLst>
                                    <p:set>
                                      <p:cBhvr>
                                        <p:cTn id="529" dur="1" fill="hold">
                                          <p:stCondLst>
                                            <p:cond delay="0"/>
                                          </p:stCondLst>
                                        </p:cTn>
                                        <p:tgtEl>
                                          <p:spTgt spid="40018"/>
                                        </p:tgtEl>
                                        <p:attrNameLst>
                                          <p:attrName>style.visibility</p:attrName>
                                        </p:attrNameLst>
                                      </p:cBhvr>
                                      <p:to>
                                        <p:strVal val="visible"/>
                                      </p:to>
                                    </p:set>
                                    <p:animEffect transition="in" filter="fade">
                                      <p:cBhvr>
                                        <p:cTn id="530" dur="2000"/>
                                        <p:tgtEl>
                                          <p:spTgt spid="40018"/>
                                        </p:tgtEl>
                                      </p:cBhvr>
                                    </p:animEffect>
                                    <p:anim calcmode="lin" valueType="num">
                                      <p:cBhvr>
                                        <p:cTn id="531" dur="2000" fill="hold"/>
                                        <p:tgtEl>
                                          <p:spTgt spid="40018"/>
                                        </p:tgtEl>
                                        <p:attrNameLst>
                                          <p:attrName>style.rotation</p:attrName>
                                        </p:attrNameLst>
                                      </p:cBhvr>
                                      <p:tavLst>
                                        <p:tav tm="0">
                                          <p:val>
                                            <p:fltVal val="720"/>
                                          </p:val>
                                        </p:tav>
                                        <p:tav tm="100000">
                                          <p:val>
                                            <p:fltVal val="0"/>
                                          </p:val>
                                        </p:tav>
                                      </p:tavLst>
                                    </p:anim>
                                    <p:anim calcmode="lin" valueType="num">
                                      <p:cBhvr>
                                        <p:cTn id="532" dur="2000" fill="hold"/>
                                        <p:tgtEl>
                                          <p:spTgt spid="40018"/>
                                        </p:tgtEl>
                                        <p:attrNameLst>
                                          <p:attrName>ppt_h</p:attrName>
                                        </p:attrNameLst>
                                      </p:cBhvr>
                                      <p:tavLst>
                                        <p:tav tm="0">
                                          <p:val>
                                            <p:fltVal val="0"/>
                                          </p:val>
                                        </p:tav>
                                        <p:tav tm="100000">
                                          <p:val>
                                            <p:strVal val="#ppt_h"/>
                                          </p:val>
                                        </p:tav>
                                      </p:tavLst>
                                    </p:anim>
                                    <p:anim calcmode="lin" valueType="num">
                                      <p:cBhvr>
                                        <p:cTn id="533" dur="2000" fill="hold"/>
                                        <p:tgtEl>
                                          <p:spTgt spid="40018"/>
                                        </p:tgtEl>
                                        <p:attrNameLst>
                                          <p:attrName>ppt_w</p:attrName>
                                        </p:attrNameLst>
                                      </p:cBhvr>
                                      <p:tavLst>
                                        <p:tav tm="0">
                                          <p:val>
                                            <p:fltVal val="0"/>
                                          </p:val>
                                        </p:tav>
                                        <p:tav tm="100000">
                                          <p:val>
                                            <p:strVal val="#ppt_w"/>
                                          </p:val>
                                        </p:tav>
                                      </p:tavLst>
                                    </p:anim>
                                  </p:childTnLst>
                                </p:cTn>
                              </p:par>
                              <p:par>
                                <p:cTn id="534" presetID="35" presetClass="entr" presetSubtype="0" fill="hold" grpId="0" nodeType="withEffect">
                                  <p:stCondLst>
                                    <p:cond delay="0"/>
                                  </p:stCondLst>
                                  <p:childTnLst>
                                    <p:set>
                                      <p:cBhvr>
                                        <p:cTn id="535" dur="1" fill="hold">
                                          <p:stCondLst>
                                            <p:cond delay="0"/>
                                          </p:stCondLst>
                                        </p:cTn>
                                        <p:tgtEl>
                                          <p:spTgt spid="40014"/>
                                        </p:tgtEl>
                                        <p:attrNameLst>
                                          <p:attrName>style.visibility</p:attrName>
                                        </p:attrNameLst>
                                      </p:cBhvr>
                                      <p:to>
                                        <p:strVal val="visible"/>
                                      </p:to>
                                    </p:set>
                                    <p:animEffect transition="in" filter="fade">
                                      <p:cBhvr>
                                        <p:cTn id="536" dur="2000"/>
                                        <p:tgtEl>
                                          <p:spTgt spid="40014"/>
                                        </p:tgtEl>
                                      </p:cBhvr>
                                    </p:animEffect>
                                    <p:anim calcmode="lin" valueType="num">
                                      <p:cBhvr>
                                        <p:cTn id="537" dur="2000" fill="hold"/>
                                        <p:tgtEl>
                                          <p:spTgt spid="40014"/>
                                        </p:tgtEl>
                                        <p:attrNameLst>
                                          <p:attrName>style.rotation</p:attrName>
                                        </p:attrNameLst>
                                      </p:cBhvr>
                                      <p:tavLst>
                                        <p:tav tm="0">
                                          <p:val>
                                            <p:fltVal val="720"/>
                                          </p:val>
                                        </p:tav>
                                        <p:tav tm="100000">
                                          <p:val>
                                            <p:fltVal val="0"/>
                                          </p:val>
                                        </p:tav>
                                      </p:tavLst>
                                    </p:anim>
                                    <p:anim calcmode="lin" valueType="num">
                                      <p:cBhvr>
                                        <p:cTn id="538" dur="2000" fill="hold"/>
                                        <p:tgtEl>
                                          <p:spTgt spid="40014"/>
                                        </p:tgtEl>
                                        <p:attrNameLst>
                                          <p:attrName>ppt_h</p:attrName>
                                        </p:attrNameLst>
                                      </p:cBhvr>
                                      <p:tavLst>
                                        <p:tav tm="0">
                                          <p:val>
                                            <p:fltVal val="0"/>
                                          </p:val>
                                        </p:tav>
                                        <p:tav tm="100000">
                                          <p:val>
                                            <p:strVal val="#ppt_h"/>
                                          </p:val>
                                        </p:tav>
                                      </p:tavLst>
                                    </p:anim>
                                    <p:anim calcmode="lin" valueType="num">
                                      <p:cBhvr>
                                        <p:cTn id="539" dur="2000" fill="hold"/>
                                        <p:tgtEl>
                                          <p:spTgt spid="40014"/>
                                        </p:tgtEl>
                                        <p:attrNameLst>
                                          <p:attrName>ppt_w</p:attrName>
                                        </p:attrNameLst>
                                      </p:cBhvr>
                                      <p:tavLst>
                                        <p:tav tm="0">
                                          <p:val>
                                            <p:fltVal val="0"/>
                                          </p:val>
                                        </p:tav>
                                        <p:tav tm="100000">
                                          <p:val>
                                            <p:strVal val="#ppt_w"/>
                                          </p:val>
                                        </p:tav>
                                      </p:tavLst>
                                    </p:anim>
                                  </p:childTnLst>
                                </p:cTn>
                              </p:par>
                              <p:par>
                                <p:cTn id="540" presetID="48" presetClass="entr" presetSubtype="0" accel="50000" fill="hold" grpId="0" nodeType="withEffect">
                                  <p:stCondLst>
                                    <p:cond delay="0"/>
                                  </p:stCondLst>
                                  <p:childTnLst>
                                    <p:set>
                                      <p:cBhvr>
                                        <p:cTn id="541" dur="1" fill="hold">
                                          <p:stCondLst>
                                            <p:cond delay="0"/>
                                          </p:stCondLst>
                                        </p:cTn>
                                        <p:tgtEl>
                                          <p:spTgt spid="40017"/>
                                        </p:tgtEl>
                                        <p:attrNameLst>
                                          <p:attrName>style.visibility</p:attrName>
                                        </p:attrNameLst>
                                      </p:cBhvr>
                                      <p:to>
                                        <p:strVal val="visible"/>
                                      </p:to>
                                    </p:set>
                                    <p:anim calcmode="lin" valueType="num">
                                      <p:cBhvr>
                                        <p:cTn id="542" dur="1000" fill="hold"/>
                                        <p:tgtEl>
                                          <p:spTgt spid="400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3" dur="1000" fill="hold"/>
                                        <p:tgtEl>
                                          <p:spTgt spid="40017"/>
                                        </p:tgtEl>
                                        <p:attrNameLst>
                                          <p:attrName>ppt_x</p:attrName>
                                        </p:attrNameLst>
                                      </p:cBhvr>
                                      <p:tavLst>
                                        <p:tav tm="0">
                                          <p:val>
                                            <p:fltVal val="-1"/>
                                          </p:val>
                                        </p:tav>
                                        <p:tav tm="50000">
                                          <p:val>
                                            <p:fltVal val="0.95"/>
                                          </p:val>
                                        </p:tav>
                                        <p:tav tm="100000">
                                          <p:val>
                                            <p:strVal val="#ppt_x"/>
                                          </p:val>
                                        </p:tav>
                                      </p:tavLst>
                                    </p:anim>
                                    <p:anim calcmode="lin" valueType="num">
                                      <p:cBhvr>
                                        <p:cTn id="544" dur="1000" fill="hold"/>
                                        <p:tgtEl>
                                          <p:spTgt spid="40017"/>
                                        </p:tgtEl>
                                        <p:attrNameLst>
                                          <p:attrName>ppt_y</p:attrName>
                                        </p:attrNameLst>
                                      </p:cBhvr>
                                      <p:tavLst>
                                        <p:tav tm="0">
                                          <p:val>
                                            <p:strVal val="#ppt_y"/>
                                          </p:val>
                                        </p:tav>
                                        <p:tav tm="100000">
                                          <p:val>
                                            <p:strVal val="#ppt_y"/>
                                          </p:val>
                                        </p:tav>
                                      </p:tavLst>
                                    </p:anim>
                                    <p:animEffect transition="in" filter="fade">
                                      <p:cBhvr>
                                        <p:cTn id="545" dur="1000"/>
                                        <p:tgtEl>
                                          <p:spTgt spid="40017"/>
                                        </p:tgtEl>
                                      </p:cBhvr>
                                    </p:animEffect>
                                  </p:childTnLst>
                                </p:cTn>
                              </p:par>
                              <p:par>
                                <p:cTn id="546" presetID="48" presetClass="entr" presetSubtype="0" accel="50000" fill="hold" grpId="0" nodeType="withEffect">
                                  <p:stCondLst>
                                    <p:cond delay="0"/>
                                  </p:stCondLst>
                                  <p:childTnLst>
                                    <p:set>
                                      <p:cBhvr>
                                        <p:cTn id="547" dur="1" fill="hold">
                                          <p:stCondLst>
                                            <p:cond delay="0"/>
                                          </p:stCondLst>
                                        </p:cTn>
                                        <p:tgtEl>
                                          <p:spTgt spid="40015"/>
                                        </p:tgtEl>
                                        <p:attrNameLst>
                                          <p:attrName>style.visibility</p:attrName>
                                        </p:attrNameLst>
                                      </p:cBhvr>
                                      <p:to>
                                        <p:strVal val="visible"/>
                                      </p:to>
                                    </p:set>
                                    <p:anim calcmode="lin" valueType="num">
                                      <p:cBhvr>
                                        <p:cTn id="548" dur="1000" fill="hold"/>
                                        <p:tgtEl>
                                          <p:spTgt spid="400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9" dur="1000" fill="hold"/>
                                        <p:tgtEl>
                                          <p:spTgt spid="40015"/>
                                        </p:tgtEl>
                                        <p:attrNameLst>
                                          <p:attrName>ppt_x</p:attrName>
                                        </p:attrNameLst>
                                      </p:cBhvr>
                                      <p:tavLst>
                                        <p:tav tm="0">
                                          <p:val>
                                            <p:fltVal val="-1"/>
                                          </p:val>
                                        </p:tav>
                                        <p:tav tm="50000">
                                          <p:val>
                                            <p:fltVal val="0.95"/>
                                          </p:val>
                                        </p:tav>
                                        <p:tav tm="100000">
                                          <p:val>
                                            <p:strVal val="#ppt_x"/>
                                          </p:val>
                                        </p:tav>
                                      </p:tavLst>
                                    </p:anim>
                                    <p:anim calcmode="lin" valueType="num">
                                      <p:cBhvr>
                                        <p:cTn id="550" dur="1000" fill="hold"/>
                                        <p:tgtEl>
                                          <p:spTgt spid="40015"/>
                                        </p:tgtEl>
                                        <p:attrNameLst>
                                          <p:attrName>ppt_y</p:attrName>
                                        </p:attrNameLst>
                                      </p:cBhvr>
                                      <p:tavLst>
                                        <p:tav tm="0">
                                          <p:val>
                                            <p:strVal val="#ppt_y"/>
                                          </p:val>
                                        </p:tav>
                                        <p:tav tm="100000">
                                          <p:val>
                                            <p:strVal val="#ppt_y"/>
                                          </p:val>
                                        </p:tav>
                                      </p:tavLst>
                                    </p:anim>
                                    <p:animEffect transition="in" filter="fade">
                                      <p:cBhvr>
                                        <p:cTn id="551" dur="1000"/>
                                        <p:tgtEl>
                                          <p:spTgt spid="40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P spid="39943" grpId="0" animBg="1"/>
      <p:bldP spid="39946" grpId="0" animBg="1"/>
      <p:bldP spid="39947" grpId="0" animBg="1"/>
      <p:bldP spid="39948" grpId="0" animBg="1"/>
      <p:bldP spid="39949" grpId="0" animBg="1"/>
      <p:bldP spid="39950" grpId="0" animBg="1"/>
      <p:bldP spid="39951" grpId="0" animBg="1"/>
      <p:bldP spid="39952" grpId="0" animBg="1"/>
      <p:bldP spid="39953" grpId="0" animBg="1"/>
      <p:bldP spid="39954" grpId="0" animBg="1"/>
      <p:bldP spid="39955" grpId="0" animBg="1"/>
      <p:bldP spid="39956" grpId="0" animBg="1"/>
      <p:bldP spid="39957" grpId="0"/>
      <p:bldP spid="39958" grpId="0"/>
      <p:bldP spid="39959" grpId="0" animBg="1"/>
      <p:bldP spid="39960" grpId="0" animBg="1"/>
      <p:bldP spid="39961" grpId="0" animBg="1"/>
      <p:bldP spid="39962" grpId="0" animBg="1"/>
      <p:bldP spid="39963" grpId="0" animBg="1"/>
      <p:bldP spid="39964" grpId="0" animBg="1"/>
      <p:bldP spid="39965" grpId="0"/>
      <p:bldP spid="39966" grpId="0"/>
      <p:bldP spid="39967" grpId="0"/>
      <p:bldP spid="39969" grpId="0"/>
      <p:bldP spid="39970" grpId="0"/>
      <p:bldP spid="39971" grpId="0"/>
      <p:bldP spid="39972" grpId="0"/>
      <p:bldP spid="39973" grpId="0"/>
      <p:bldP spid="39974" grpId="0"/>
      <p:bldP spid="39975" grpId="0"/>
      <p:bldP spid="39976" grpId="0"/>
      <p:bldP spid="39977" grpId="0"/>
      <p:bldP spid="39978" grpId="0"/>
      <p:bldP spid="39979" grpId="0"/>
      <p:bldP spid="39981" grpId="0"/>
      <p:bldP spid="39982" grpId="0"/>
      <p:bldP spid="39982" grpId="1"/>
      <p:bldP spid="39985" grpId="0"/>
      <p:bldP spid="39986" grpId="0"/>
      <p:bldP spid="39987" grpId="0"/>
      <p:bldP spid="39988" grpId="0"/>
      <p:bldP spid="39989" grpId="0"/>
      <p:bldP spid="39989" grpId="1"/>
      <p:bldP spid="39990" grpId="0"/>
      <p:bldP spid="39991" grpId="0"/>
      <p:bldP spid="39992" grpId="0"/>
      <p:bldP spid="39993" grpId="0"/>
      <p:bldP spid="39994" grpId="0"/>
      <p:bldP spid="39995" grpId="0"/>
      <p:bldP spid="39996" grpId="0"/>
      <p:bldP spid="39997" grpId="0"/>
      <p:bldP spid="39999" grpId="0"/>
      <p:bldP spid="40000" grpId="0"/>
      <p:bldP spid="40001" grpId="0"/>
      <p:bldP spid="40002" grpId="0"/>
      <p:bldP spid="40003" grpId="0" animBg="1"/>
      <p:bldP spid="40004" grpId="0"/>
      <p:bldP spid="40005" grpId="0" animBg="1"/>
      <p:bldP spid="40006" grpId="0"/>
      <p:bldP spid="40007" grpId="0"/>
      <p:bldP spid="40009" grpId="0" animBg="1"/>
      <p:bldP spid="40010" grpId="0"/>
      <p:bldP spid="40011" grpId="0" animBg="1"/>
      <p:bldP spid="40012" grpId="0"/>
      <p:bldP spid="40013" grpId="0"/>
      <p:bldP spid="40014" grpId="0"/>
      <p:bldP spid="40015" grpId="0"/>
      <p:bldP spid="40017" grpId="0" animBg="1"/>
      <p:bldP spid="40018" grpId="0" animBg="1"/>
      <p:bldP spid="40019" grpId="0" animBg="1"/>
      <p:bldP spid="400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System </a:t>
            </a:r>
            <a:r>
              <a:rPr lang="en-US" sz="2000" dirty="0" smtClean="0"/>
              <a:t>(continued)</a:t>
            </a:r>
            <a:endParaRPr lang="en-US" sz="2000" dirty="0"/>
          </a:p>
        </p:txBody>
      </p:sp>
      <p:sp>
        <p:nvSpPr>
          <p:cNvPr id="3" name="Content Placeholder 2"/>
          <p:cNvSpPr>
            <a:spLocks noGrp="1"/>
          </p:cNvSpPr>
          <p:nvPr>
            <p:ph idx="1"/>
          </p:nvPr>
        </p:nvSpPr>
        <p:spPr/>
        <p:txBody>
          <a:bodyPr/>
          <a:lstStyle/>
          <a:p>
            <a:r>
              <a:rPr lang="en-US" dirty="0" smtClean="0"/>
              <a:t>Create a mnemonic device to help you remember the order of the metric system.</a:t>
            </a:r>
          </a:p>
          <a:p>
            <a:endParaRPr lang="en-US" dirty="0" smtClean="0"/>
          </a:p>
          <a:p>
            <a:endParaRPr lang="en-US" dirty="0" smtClean="0"/>
          </a:p>
          <a:p>
            <a:endParaRPr lang="en-US" dirty="0" smtClean="0"/>
          </a:p>
          <a:p>
            <a:r>
              <a:rPr lang="en-US" dirty="0" smtClean="0">
                <a:solidFill>
                  <a:srgbClr val="7030A0"/>
                </a:solidFill>
              </a:rPr>
              <a:t>K</a:t>
            </a:r>
            <a:r>
              <a:rPr lang="en-US" dirty="0" smtClean="0"/>
              <a:t>ing </a:t>
            </a:r>
            <a:r>
              <a:rPr lang="en-US" dirty="0" smtClean="0">
                <a:solidFill>
                  <a:srgbClr val="7030A0"/>
                </a:solidFill>
              </a:rPr>
              <a:t>H</a:t>
            </a:r>
            <a:r>
              <a:rPr lang="en-US" dirty="0" smtClean="0"/>
              <a:t>enry </a:t>
            </a:r>
            <a:r>
              <a:rPr lang="en-US" dirty="0" smtClean="0">
                <a:solidFill>
                  <a:srgbClr val="7030A0"/>
                </a:solidFill>
              </a:rPr>
              <a:t>D</a:t>
            </a:r>
            <a:r>
              <a:rPr lang="en-US" dirty="0" smtClean="0"/>
              <a:t>ied </a:t>
            </a:r>
            <a:r>
              <a:rPr lang="en-US" dirty="0" smtClean="0">
                <a:solidFill>
                  <a:srgbClr val="7030A0"/>
                </a:solidFill>
              </a:rPr>
              <a:t>B</a:t>
            </a:r>
            <a:r>
              <a:rPr lang="en-US" dirty="0" smtClean="0"/>
              <a:t>y </a:t>
            </a:r>
            <a:r>
              <a:rPr lang="en-US" dirty="0" smtClean="0">
                <a:solidFill>
                  <a:srgbClr val="7030A0"/>
                </a:solidFill>
              </a:rPr>
              <a:t>D</a:t>
            </a:r>
            <a:r>
              <a:rPr lang="en-US" dirty="0" smtClean="0"/>
              <a:t>rinking </a:t>
            </a:r>
            <a:r>
              <a:rPr lang="en-US" dirty="0" smtClean="0">
                <a:solidFill>
                  <a:srgbClr val="7030A0"/>
                </a:solidFill>
              </a:rPr>
              <a:t>C</a:t>
            </a:r>
            <a:r>
              <a:rPr lang="en-US" dirty="0" smtClean="0"/>
              <a:t>hocolate </a:t>
            </a:r>
            <a:r>
              <a:rPr lang="en-US" dirty="0" smtClean="0">
                <a:solidFill>
                  <a:srgbClr val="7030A0"/>
                </a:solidFill>
              </a:rPr>
              <a:t>M</a:t>
            </a:r>
            <a:r>
              <a:rPr lang="en-US" dirty="0" smtClean="0"/>
              <a:t>ilk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81200" y="5638800"/>
            <a:ext cx="3962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4495800"/>
            <a:ext cx="3200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81000"/>
            <a:ext cx="8229600" cy="1143000"/>
          </a:xfrm>
        </p:spPr>
        <p:txBody>
          <a:bodyPr/>
          <a:lstStyle/>
          <a:p>
            <a:r>
              <a:rPr lang="en-US" dirty="0" smtClean="0"/>
              <a:t>Sample Problem</a:t>
            </a:r>
            <a:endParaRPr lang="en-US" dirty="0"/>
          </a:p>
        </p:txBody>
      </p:sp>
      <p:sp>
        <p:nvSpPr>
          <p:cNvPr id="3" name="Content Placeholder 2"/>
          <p:cNvSpPr>
            <a:spLocks noGrp="1"/>
          </p:cNvSpPr>
          <p:nvPr>
            <p:ph idx="1"/>
          </p:nvPr>
        </p:nvSpPr>
        <p:spPr>
          <a:xfrm>
            <a:off x="76200" y="1935480"/>
            <a:ext cx="9067800" cy="4389120"/>
          </a:xfrm>
        </p:spPr>
        <p:txBody>
          <a:bodyPr/>
          <a:lstStyle/>
          <a:p>
            <a:r>
              <a:rPr lang="en-US" dirty="0" smtClean="0">
                <a:solidFill>
                  <a:srgbClr val="7030A0"/>
                </a:solidFill>
              </a:rPr>
              <a:t>Express a mass of 5.712 grams in milligrams</a:t>
            </a:r>
          </a:p>
          <a:p>
            <a:pPr marL="0" indent="0"/>
            <a:r>
              <a:rPr lang="en-US" sz="2800" b="1" u="sng" dirty="0" smtClean="0">
                <a:solidFill>
                  <a:srgbClr val="7030A0"/>
                </a:solidFill>
              </a:rPr>
              <a:t>Given:</a:t>
            </a:r>
            <a:r>
              <a:rPr lang="en-US" sz="2800" b="1" dirty="0" smtClean="0">
                <a:solidFill>
                  <a:srgbClr val="7030A0"/>
                </a:solidFill>
              </a:rPr>
              <a:t> </a:t>
            </a:r>
            <a:r>
              <a:rPr lang="en-US" sz="2800" dirty="0" smtClean="0">
                <a:solidFill>
                  <a:schemeClr val="accent2">
                    <a:lumMod val="50000"/>
                  </a:schemeClr>
                </a:solidFill>
              </a:rPr>
              <a:t>5.712 g</a:t>
            </a:r>
          </a:p>
          <a:p>
            <a:pPr marL="0" indent="0"/>
            <a:r>
              <a:rPr lang="en-US" sz="2800" b="1" u="sng" dirty="0" smtClean="0">
                <a:solidFill>
                  <a:srgbClr val="7030A0"/>
                </a:solidFill>
              </a:rPr>
              <a:t>Unknown:</a:t>
            </a:r>
            <a:r>
              <a:rPr lang="en-US" sz="2800" b="1" dirty="0" smtClean="0">
                <a:solidFill>
                  <a:srgbClr val="7030A0"/>
                </a:solidFill>
              </a:rPr>
              <a:t> </a:t>
            </a:r>
            <a:r>
              <a:rPr lang="en-US" sz="2800" dirty="0" smtClean="0">
                <a:solidFill>
                  <a:schemeClr val="accent2">
                    <a:lumMod val="50000"/>
                  </a:schemeClr>
                </a:solidFill>
              </a:rPr>
              <a:t>mass in mg</a:t>
            </a:r>
          </a:p>
          <a:p>
            <a:pPr marL="0" indent="0"/>
            <a:r>
              <a:rPr lang="en-US" sz="2800" b="1" u="sng" dirty="0" smtClean="0">
                <a:solidFill>
                  <a:srgbClr val="7030A0"/>
                </a:solidFill>
              </a:rPr>
              <a:t>Solution:</a:t>
            </a:r>
            <a:r>
              <a:rPr lang="en-US" sz="2800" dirty="0" smtClean="0">
                <a:solidFill>
                  <a:srgbClr val="7030A0"/>
                </a:solidFill>
              </a:rPr>
              <a:t>  </a:t>
            </a:r>
            <a:r>
              <a:rPr lang="en-US" sz="2800" dirty="0" smtClean="0">
                <a:solidFill>
                  <a:schemeClr val="accent2">
                    <a:lumMod val="50000"/>
                  </a:schemeClr>
                </a:solidFill>
              </a:rPr>
              <a:t>mg		</a:t>
            </a:r>
          </a:p>
          <a:p>
            <a:pPr marL="0" indent="0" algn="ctr"/>
            <a:r>
              <a:rPr lang="en-US" sz="2800" dirty="0" smtClean="0">
                <a:solidFill>
                  <a:schemeClr val="accent2">
                    <a:lumMod val="50000"/>
                  </a:schemeClr>
                </a:solidFill>
              </a:rPr>
              <a:t>1 g = 1000 m</a:t>
            </a:r>
          </a:p>
          <a:p>
            <a:pPr marL="0" indent="0">
              <a:lnSpc>
                <a:spcPct val="120000"/>
              </a:lnSpc>
            </a:pPr>
            <a:r>
              <a:rPr lang="en-US" sz="2800" dirty="0" smtClean="0">
                <a:solidFill>
                  <a:schemeClr val="accent2">
                    <a:lumMod val="50000"/>
                  </a:schemeClr>
                </a:solidFill>
              </a:rPr>
              <a:t>Possible conversion factors:</a:t>
            </a:r>
            <a:endParaRPr lang="en-US" sz="3600" b="1" dirty="0" smtClean="0">
              <a:solidFill>
                <a:schemeClr val="accent2">
                  <a:lumMod val="50000"/>
                </a:schemeClr>
              </a:solidFill>
            </a:endParaRPr>
          </a:p>
        </p:txBody>
      </p:sp>
      <p:graphicFrame>
        <p:nvGraphicFramePr>
          <p:cNvPr id="2325510" name="Object 6"/>
          <p:cNvGraphicFramePr>
            <a:graphicFrameLocks noChangeAspect="1"/>
          </p:cNvGraphicFramePr>
          <p:nvPr/>
        </p:nvGraphicFramePr>
        <p:xfrm>
          <a:off x="4953000" y="4495800"/>
          <a:ext cx="3200400" cy="719137"/>
        </p:xfrm>
        <a:graphic>
          <a:graphicData uri="http://schemas.openxmlformats.org/presentationml/2006/ole">
            <p:oleObj spid="_x0000_s7178" name="Equation" r:id="rId3" imgW="1866900" imgH="419100" progId="">
              <p:embed/>
            </p:oleObj>
          </a:graphicData>
        </a:graphic>
      </p:graphicFrame>
      <p:sp>
        <p:nvSpPr>
          <p:cNvPr id="6" name="Oval 13"/>
          <p:cNvSpPr>
            <a:spLocks noChangeArrowheads="1"/>
          </p:cNvSpPr>
          <p:nvPr/>
        </p:nvSpPr>
        <p:spPr bwMode="auto">
          <a:xfrm>
            <a:off x="4876800" y="4419600"/>
            <a:ext cx="1279525" cy="914400"/>
          </a:xfrm>
          <a:prstGeom prst="ellipse">
            <a:avLst/>
          </a:prstGeom>
          <a:noFill/>
          <a:ln w="28575" algn="ctr">
            <a:solidFill>
              <a:srgbClr val="FFCC00"/>
            </a:solidFill>
            <a:round/>
            <a:headEnd/>
            <a:tailEnd/>
          </a:ln>
        </p:spPr>
        <p:txBody>
          <a:bodyPr wrap="none" anchor="ctr"/>
          <a:lstStyle/>
          <a:p>
            <a:endParaRPr lang="en-IN"/>
          </a:p>
        </p:txBody>
      </p:sp>
      <p:graphicFrame>
        <p:nvGraphicFramePr>
          <p:cNvPr id="7" name="Object 7"/>
          <p:cNvGraphicFramePr>
            <a:graphicFrameLocks noChangeAspect="1"/>
          </p:cNvGraphicFramePr>
          <p:nvPr/>
        </p:nvGraphicFramePr>
        <p:xfrm>
          <a:off x="2057400" y="5638800"/>
          <a:ext cx="3886200" cy="709613"/>
        </p:xfrm>
        <a:graphic>
          <a:graphicData uri="http://schemas.openxmlformats.org/presentationml/2006/ole">
            <p:oleObj spid="_x0000_s7179" name="Equation" r:id="rId4" imgW="2298700" imgH="419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3255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960</TotalTime>
  <Words>1284</Words>
  <Application>Microsoft Office PowerPoint</Application>
  <PresentationFormat>On-screen Show (4:3)</PresentationFormat>
  <Paragraphs>303</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Flow</vt:lpstr>
      <vt:lpstr>Equation</vt:lpstr>
      <vt:lpstr>Image</vt:lpstr>
      <vt:lpstr>Measurements &amp; Calculations</vt:lpstr>
      <vt:lpstr>Skipping 2.1</vt:lpstr>
      <vt:lpstr>Objectives 2.2</vt:lpstr>
      <vt:lpstr>SI Measurement</vt:lpstr>
      <vt:lpstr>SI Base Units</vt:lpstr>
      <vt:lpstr>The METRIC System</vt:lpstr>
      <vt:lpstr>Slide 7</vt:lpstr>
      <vt:lpstr>Metric System (continued)</vt:lpstr>
      <vt:lpstr>Sample Problem</vt:lpstr>
      <vt:lpstr>Sample Problem</vt:lpstr>
      <vt:lpstr>Slide 11</vt:lpstr>
      <vt:lpstr>Slide 12</vt:lpstr>
      <vt:lpstr>Slide 13</vt:lpstr>
      <vt:lpstr>Slide 14</vt:lpstr>
      <vt:lpstr>Can You Do?</vt:lpstr>
      <vt:lpstr>Objectives 2.2</vt:lpstr>
      <vt:lpstr>Derived Units</vt:lpstr>
      <vt:lpstr>Derived SI Units - Volume</vt:lpstr>
      <vt:lpstr>Derived SI Units - Density</vt:lpstr>
      <vt:lpstr>Derived SI Units – Density (continued)</vt:lpstr>
      <vt:lpstr>SAMPLE PROBLEM</vt:lpstr>
      <vt:lpstr>Aquarium Volume</vt:lpstr>
      <vt:lpstr>Can You Do?</vt:lpstr>
      <vt:lpstr>Objectives 2.3</vt:lpstr>
      <vt:lpstr>How to Measure</vt:lpstr>
      <vt:lpstr>How to Measure Mass Triple Beam Balance</vt:lpstr>
      <vt:lpstr>How to Measure Volume (liquid) Graduated Cylinder</vt:lpstr>
      <vt:lpstr>Rounding Rules</vt:lpstr>
      <vt:lpstr>Significant Figures</vt:lpstr>
      <vt:lpstr>Significant Figure Rules</vt:lpstr>
      <vt:lpstr>Significant Figures</vt:lpstr>
      <vt:lpstr>Easier Way to Remember:</vt:lpstr>
      <vt:lpstr>Slide 33</vt:lpstr>
      <vt:lpstr>Addition &amp; Subtraction with Significant Figures</vt:lpstr>
      <vt:lpstr>Multiplication &amp; Division with Significant Figures</vt:lpstr>
      <vt:lpstr>Scientific Notation</vt:lpstr>
      <vt:lpstr>Scientific Notation (continued)</vt:lpstr>
      <vt:lpstr>Sample Problem (continued)</vt:lpstr>
      <vt:lpstr>Can You Do????</vt:lpstr>
      <vt:lpstr>Sample Problem…  Putting it all together!</vt:lpstr>
      <vt:lpstr>Accuracy</vt:lpstr>
      <vt:lpstr>Precision</vt:lpstr>
      <vt:lpstr>Explain in terms of  accuracy &amp; precision</vt:lpstr>
      <vt:lpstr>Percent Error</vt:lpstr>
      <vt:lpstr>Sample Problem</vt:lpstr>
      <vt:lpstr>Directly Proportional  &amp;  Inversely Proportional</vt:lpstr>
      <vt:lpstr>Direct or  Inverse?</vt:lpstr>
      <vt:lpstr>Direct or  Inverse?</vt:lpstr>
    </vt:vector>
  </TitlesOfParts>
  <Company>WCPS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 &amp; Calculations</dc:title>
  <dc:creator>JLKinsler</dc:creator>
  <cp:lastModifiedBy>njtraud</cp:lastModifiedBy>
  <cp:revision>54</cp:revision>
  <dcterms:created xsi:type="dcterms:W3CDTF">2013-08-26T19:04:00Z</dcterms:created>
  <dcterms:modified xsi:type="dcterms:W3CDTF">2015-09-25T17:41:04Z</dcterms:modified>
</cp:coreProperties>
</file>