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7" r:id="rId3"/>
    <p:sldId id="258" r:id="rId4"/>
    <p:sldId id="293" r:id="rId5"/>
    <p:sldId id="259" r:id="rId6"/>
    <p:sldId id="260" r:id="rId7"/>
    <p:sldId id="261" r:id="rId8"/>
    <p:sldId id="294" r:id="rId9"/>
    <p:sldId id="295" r:id="rId10"/>
    <p:sldId id="296" r:id="rId11"/>
    <p:sldId id="266" r:id="rId12"/>
    <p:sldId id="267" r:id="rId13"/>
    <p:sldId id="263" r:id="rId14"/>
    <p:sldId id="264" r:id="rId15"/>
    <p:sldId id="265" r:id="rId16"/>
    <p:sldId id="270" r:id="rId17"/>
    <p:sldId id="272" r:id="rId18"/>
    <p:sldId id="269" r:id="rId19"/>
    <p:sldId id="289" r:id="rId20"/>
    <p:sldId id="290" r:id="rId21"/>
    <p:sldId id="292" r:id="rId22"/>
    <p:sldId id="271" r:id="rId23"/>
    <p:sldId id="291" r:id="rId24"/>
    <p:sldId id="273" r:id="rId25"/>
    <p:sldId id="274" r:id="rId26"/>
    <p:sldId id="276" r:id="rId27"/>
    <p:sldId id="280" r:id="rId28"/>
    <p:sldId id="277" r:id="rId29"/>
    <p:sldId id="278" r:id="rId30"/>
    <p:sldId id="29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4F7B8306-CFC3-4DEA-A0FA-0C38A9A7A1D7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11D08AF-D230-4E52-9A68-812406AAF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8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41A9C5-BC49-4C17-AF10-ADC8F385F5A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D27B61-F574-40B9-92FB-E5EE2333D2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yjEDihEuZ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it Matters Video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 &amp; Change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Building Blocks of Matter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molecule</a:t>
            </a:r>
            <a:r>
              <a:rPr lang="en-US" b="1" dirty="0" smtClean="0"/>
              <a:t> </a:t>
            </a:r>
            <a:r>
              <a:rPr lang="en-US" dirty="0" smtClean="0"/>
              <a:t>is:</a:t>
            </a:r>
          </a:p>
          <a:p>
            <a:pPr lvl="1"/>
            <a:r>
              <a:rPr lang="en-US" dirty="0" smtClean="0"/>
              <a:t> a substance that can be broken down into simple stable substances. </a:t>
            </a:r>
          </a:p>
          <a:p>
            <a:pPr lvl="1"/>
            <a:r>
              <a:rPr lang="en-US" dirty="0" smtClean="0"/>
              <a:t>Each molecule is made from the two or more atoms of the same element that are chemically bonded.</a:t>
            </a:r>
          </a:p>
          <a:p>
            <a:endParaRPr lang="en-US" dirty="0"/>
          </a:p>
        </p:txBody>
      </p:sp>
      <p:pic>
        <p:nvPicPr>
          <p:cNvPr id="5" name="Picture 4" descr="oxygen molecu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572000"/>
            <a:ext cx="2743200" cy="2057400"/>
          </a:xfrm>
          <a:prstGeom prst="rect">
            <a:avLst/>
          </a:prstGeom>
        </p:spPr>
      </p:pic>
      <p:pic>
        <p:nvPicPr>
          <p:cNvPr id="6" name="Picture 5" descr="nitrogen molec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05400"/>
            <a:ext cx="2867025" cy="15906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FF00"/>
                </a:solidFill>
              </a:rPr>
              <a:t>change of state </a:t>
            </a:r>
            <a:r>
              <a:rPr lang="en-US" dirty="0" smtClean="0"/>
              <a:t>is a physical change of a substance from one state to another.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states of matter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/>
              <a:t>solid state, liquid state, gas state, plasma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3" descr="state of ma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393590"/>
            <a:ext cx="4695826" cy="32643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Matter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In the </a:t>
            </a:r>
            <a:r>
              <a:rPr lang="en-US" b="1" dirty="0" smtClean="0">
                <a:solidFill>
                  <a:srgbClr val="FFFF00"/>
                </a:solidFill>
              </a:rPr>
              <a:t>solid state</a:t>
            </a:r>
            <a:r>
              <a:rPr lang="en-US" dirty="0" smtClean="0"/>
              <a:t>, matter has definite volume and definite shape.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In the </a:t>
            </a:r>
            <a:r>
              <a:rPr lang="en-US" b="1" dirty="0" smtClean="0">
                <a:solidFill>
                  <a:srgbClr val="FFFF00"/>
                </a:solidFill>
              </a:rPr>
              <a:t>liquid state</a:t>
            </a:r>
            <a:r>
              <a:rPr lang="en-US" dirty="0" smtClean="0"/>
              <a:t>, matter has a definite volume but an indefinite shape.</a:t>
            </a:r>
            <a:br>
              <a:rPr lang="en-US" dirty="0" smtClean="0"/>
            </a:br>
            <a:endParaRPr lang="en-US" dirty="0" smtClean="0"/>
          </a:p>
          <a:p>
            <a:pPr marL="174625" indent="-174625" eaLnBrk="0" hangingPunct="0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In the </a:t>
            </a:r>
            <a:r>
              <a:rPr lang="en-US" b="1" dirty="0" smtClean="0">
                <a:solidFill>
                  <a:srgbClr val="FFFF00"/>
                </a:solidFill>
              </a:rPr>
              <a:t>gas state</a:t>
            </a:r>
            <a:r>
              <a:rPr lang="en-US" dirty="0" smtClean="0"/>
              <a:t>, matter has neither definite volume nor definite shape.</a:t>
            </a:r>
          </a:p>
          <a:p>
            <a:pPr marL="174625" indent="-174625" eaLnBrk="0" hangingPunct="0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174625" indent="-174625" eaLnBrk="0" hangingPunct="0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Plasma</a:t>
            </a:r>
            <a:r>
              <a:rPr lang="en-US" dirty="0" smtClean="0"/>
              <a:t> is a high-temperature physical state of matter in which atoms lose most of their electrons, particles that make up atoms.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and Changes in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eaLnBrk="0" hangingPunct="0">
              <a:lnSpc>
                <a:spcPct val="13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volume</a:t>
            </a:r>
          </a:p>
          <a:p>
            <a:pPr lvl="1" eaLnBrk="0" hangingPunct="0">
              <a:lnSpc>
                <a:spcPct val="13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mass</a:t>
            </a:r>
          </a:p>
          <a:p>
            <a:pPr lvl="1" eaLnBrk="0" hangingPunct="0">
              <a:lnSpc>
                <a:spcPct val="13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amount of energy in a substance. </a:t>
            </a:r>
          </a:p>
          <a:p>
            <a:pPr lvl="1" eaLnBrk="0" hangingPunct="0">
              <a:lnSpc>
                <a:spcPct val="14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melting point</a:t>
            </a:r>
          </a:p>
          <a:p>
            <a:pPr lvl="1" eaLnBrk="0" hangingPunct="0">
              <a:lnSpc>
                <a:spcPct val="14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boiling point</a:t>
            </a:r>
          </a:p>
          <a:p>
            <a:pPr lvl="1" eaLnBrk="0" hangingPunct="0">
              <a:lnSpc>
                <a:spcPct val="14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density </a:t>
            </a:r>
          </a:p>
          <a:p>
            <a:pPr lvl="1" eaLnBrk="0" hangingPunct="0">
              <a:lnSpc>
                <a:spcPct val="14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ability to conduct electricity </a:t>
            </a:r>
          </a:p>
          <a:p>
            <a:pPr lvl="1" eaLnBrk="0" hangingPunct="0">
              <a:lnSpc>
                <a:spcPct val="14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ability to transfer energy as heat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98791" y="1527175"/>
          <a:ext cx="610990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6975327" imgH="5219739" progId="">
                  <p:embed/>
                </p:oleObj>
              </mc:Choice>
              <mc:Fallback>
                <p:oleObj name="Image" r:id="rId3" imgW="6975327" imgH="5219739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791" y="1527175"/>
                        <a:ext cx="610990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&amp; 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572000"/>
          </a:xfrm>
        </p:spPr>
        <p:txBody>
          <a:bodyPr/>
          <a:lstStyle/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FF00"/>
                </a:solidFill>
              </a:rPr>
              <a:t>physical property </a:t>
            </a:r>
            <a:r>
              <a:rPr lang="en-US" dirty="0" smtClean="0"/>
              <a:t>is a characteristic that can be observed or measured without changing the</a:t>
            </a:r>
            <a:br>
              <a:rPr lang="en-US" dirty="0" smtClean="0"/>
            </a:br>
            <a:r>
              <a:rPr lang="en-US" dirty="0" smtClean="0"/>
              <a:t>identity of the substance.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melting point and boiling point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FF00"/>
                </a:solidFill>
              </a:rPr>
              <a:t>physical change  </a:t>
            </a:r>
            <a:r>
              <a:rPr lang="en-US" dirty="0" smtClean="0"/>
              <a:t>is a change in a </a:t>
            </a:r>
            <a:br>
              <a:rPr lang="en-US" dirty="0" smtClean="0"/>
            </a:br>
            <a:r>
              <a:rPr lang="en-US" dirty="0" smtClean="0"/>
              <a:t>substance that does not involve a change in </a:t>
            </a:r>
            <a:br>
              <a:rPr lang="en-US" dirty="0" smtClean="0"/>
            </a:br>
            <a:r>
              <a:rPr lang="en-US" dirty="0" smtClean="0"/>
              <a:t>the identity of the substance.</a:t>
            </a:r>
          </a:p>
          <a:p>
            <a:pPr lvl="1" eaLnBrk="0" hangingPunct="0">
              <a:lnSpc>
                <a:spcPct val="15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grinding, cutting, melting, and boiling</a:t>
            </a:r>
          </a:p>
          <a:p>
            <a:endParaRPr lang="en-US" dirty="0"/>
          </a:p>
        </p:txBody>
      </p:sp>
      <p:pic>
        <p:nvPicPr>
          <p:cNvPr id="4" name="Picture 3" descr="boiling physical prop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646294"/>
            <a:ext cx="3352800" cy="2011680"/>
          </a:xfrm>
          <a:prstGeom prst="rect">
            <a:avLst/>
          </a:prstGeom>
        </p:spPr>
      </p:pic>
      <p:pic>
        <p:nvPicPr>
          <p:cNvPr id="5" name="Picture 4" descr="melting physical proper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981200"/>
            <a:ext cx="1847850" cy="24669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 &amp; 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74625" indent="-17462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FF00"/>
                </a:solidFill>
              </a:rPr>
              <a:t>chemical property </a:t>
            </a:r>
            <a:r>
              <a:rPr lang="en-US" dirty="0" smtClean="0"/>
              <a:t>relates to a substance’s ability to undergo changes that transform it into different substances</a:t>
            </a:r>
          </a:p>
          <a:p>
            <a:pPr marL="174625" indent="-17462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174625" indent="-17462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A change in which one or more substances are converted into different substances is called a </a:t>
            </a:r>
            <a:r>
              <a:rPr lang="en-US" b="1" dirty="0" smtClean="0">
                <a:solidFill>
                  <a:srgbClr val="FFFF00"/>
                </a:solidFill>
              </a:rPr>
              <a:t>chemical change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FF00"/>
                </a:solidFill>
              </a:rPr>
              <a:t>chemical reaction. </a:t>
            </a:r>
          </a:p>
          <a:p>
            <a:endParaRPr lang="en-US" dirty="0"/>
          </a:p>
        </p:txBody>
      </p:sp>
      <p:pic>
        <p:nvPicPr>
          <p:cNvPr id="4" name="Picture 5" descr="Colorful Fo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953000"/>
            <a:ext cx="2209800" cy="16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firepl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029200"/>
            <a:ext cx="1981200" cy="163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ake"/>
          <p:cNvPicPr>
            <a:picLocks noChangeAspect="1" noChangeArrowheads="1"/>
          </p:cNvPicPr>
          <p:nvPr/>
        </p:nvPicPr>
        <p:blipFill>
          <a:blip r:embed="rId4"/>
          <a:srcRect t="27657"/>
          <a:stretch>
            <a:fillRect/>
          </a:stretch>
        </p:blipFill>
        <p:spPr bwMode="auto">
          <a:xfrm>
            <a:off x="6858000" y="5064125"/>
            <a:ext cx="20574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a Chemical Change</a:t>
            </a:r>
            <a:endParaRPr lang="en-US" dirty="0"/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3400" y="2209800"/>
          <a:ext cx="8013700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3" imgW="8014112" imgH="3435527" progId="">
                  <p:embed/>
                </p:oleObj>
              </mc:Choice>
              <mc:Fallback>
                <p:oleObj name="Image" r:id="rId3" imgW="8014112" imgH="3435527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13700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Physical/Chemical Change 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Change</a:t>
            </a: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709863" y="44196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Physical – Hint: COLOR</a:t>
            </a:r>
          </a:p>
        </p:txBody>
      </p:sp>
      <p:pic>
        <p:nvPicPr>
          <p:cNvPr id="6146" name="Picture 3" descr="beil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113" y="1714500"/>
            <a:ext cx="4549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295400" y="457200"/>
            <a:ext cx="6492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piece of copper wire is heated in a bunsen burner causes the copper wire to change color.</a:t>
            </a:r>
          </a:p>
        </p:txBody>
      </p:sp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1828800" y="5715000"/>
            <a:ext cx="5800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Physical or Chemical??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Define Chemistry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794125" y="2905125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Chemical – Hint: Decay</a:t>
            </a: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1828800" y="5715000"/>
            <a:ext cx="5800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Physical or Chemical??</a:t>
            </a:r>
          </a:p>
        </p:txBody>
      </p:sp>
      <p:pic>
        <p:nvPicPr>
          <p:cNvPr id="7171" name="Picture 6" descr="1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1371600"/>
            <a:ext cx="5867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590800" y="381000"/>
            <a:ext cx="400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Decaying Wood…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istil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143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7338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Distillation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533400" y="1828800"/>
            <a:ext cx="1676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Distillation is a method for separating mixtures based on different boiling points.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00800" y="182880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Question: Is this a chemical or physical process?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00900" y="3375025"/>
            <a:ext cx="20193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Physical because you are not changing the chemical formula of the material! It’s just changing state!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reactants </a:t>
            </a:r>
            <a:r>
              <a:rPr lang="en-US" dirty="0" smtClean="0"/>
              <a:t>are the substances that react in a chemical change.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products</a:t>
            </a:r>
            <a:r>
              <a:rPr lang="en-US" dirty="0" smtClean="0"/>
              <a:t> are the substances that are formed by the chemical change.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reactants</a:t>
            </a:r>
            <a:r>
              <a:rPr lang="en-US" sz="2800" i="1" dirty="0" smtClean="0"/>
              <a:t>	                 		          </a:t>
            </a:r>
            <a:r>
              <a:rPr lang="en-US" sz="2800" b="1" i="1" dirty="0" smtClean="0">
                <a:solidFill>
                  <a:srgbClr val="FFFF00"/>
                </a:solidFill>
              </a:rPr>
              <a:t>product</a:t>
            </a:r>
          </a:p>
          <a:p>
            <a:pPr>
              <a:buNone/>
            </a:pPr>
            <a:r>
              <a:rPr lang="en-US" dirty="0" smtClean="0"/>
              <a:t>  Carbon plus oxygen yields (or forms) carbon dioxide.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FFFF00"/>
                </a:solidFill>
              </a:rPr>
              <a:t>carbon    +   oxygen 	    	  carbon dioxide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5800" y="5181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2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7315200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426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Law of Conservation of Mass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861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In a chemical reaction, the mass of the products equals the mass of the reactants</a:t>
            </a:r>
            <a:r>
              <a:rPr lang="en-US" sz="2800" dirty="0">
                <a:solidFill>
                  <a:srgbClr val="999999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Changes in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31775" indent="-23177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Energy is always involved when physical or chemical changes occur.</a:t>
            </a:r>
          </a:p>
          <a:p>
            <a:pPr marL="231775" indent="-23177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Energy can be in various forms.</a:t>
            </a:r>
          </a:p>
          <a:p>
            <a:pPr lvl="1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heat </a:t>
            </a:r>
          </a:p>
          <a:p>
            <a:pPr lvl="1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light</a:t>
            </a:r>
          </a:p>
          <a:p>
            <a:pPr marL="231775" indent="-23177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Energy can be absorbed or released in a change, it is </a:t>
            </a:r>
            <a:r>
              <a:rPr lang="en-US" dirty="0" smtClean="0">
                <a:solidFill>
                  <a:srgbClr val="FFFF00"/>
                </a:solidFill>
              </a:rPr>
              <a:t>not </a:t>
            </a:r>
            <a:r>
              <a:rPr lang="en-US" dirty="0" smtClean="0"/>
              <a:t>destroyed or created.</a:t>
            </a:r>
          </a:p>
          <a:p>
            <a:pPr lvl="1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law of conservation of energy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Matter</a:t>
            </a:r>
            <a:endParaRPr lang="en-US" dirty="0"/>
          </a:p>
        </p:txBody>
      </p:sp>
      <p:pic>
        <p:nvPicPr>
          <p:cNvPr id="4" name="Picture 8" descr="Untitled-2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044" y="1571625"/>
            <a:ext cx="8153400" cy="448310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31775" indent="-23177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FF00"/>
                </a:solidFill>
              </a:rPr>
              <a:t>mixture</a:t>
            </a:r>
            <a:r>
              <a:rPr lang="en-US" dirty="0" smtClean="0"/>
              <a:t> is a blend of two or more kinds of matter, each of which retains its own identity and properties. </a:t>
            </a:r>
          </a:p>
          <a:p>
            <a:pPr lvl="1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mixed together physically</a:t>
            </a:r>
          </a:p>
          <a:p>
            <a:pPr lvl="1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can usually be separated</a:t>
            </a:r>
          </a:p>
          <a:p>
            <a:pPr lvl="1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31775" indent="-23177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Homogeneous</a:t>
            </a:r>
            <a:r>
              <a:rPr lang="en-US" dirty="0" smtClean="0"/>
              <a:t> mixtures are called </a:t>
            </a:r>
            <a:r>
              <a:rPr lang="en-US" b="1" dirty="0" smtClean="0">
                <a:solidFill>
                  <a:srgbClr val="FFFF00"/>
                </a:solidFill>
              </a:rPr>
              <a:t>solutions </a:t>
            </a:r>
          </a:p>
          <a:p>
            <a:pPr lvl="1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uniform in composition (salt-water solution)</a:t>
            </a:r>
          </a:p>
          <a:p>
            <a:pPr lvl="1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31775" indent="-23177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Heterogeneous</a:t>
            </a:r>
            <a:r>
              <a:rPr lang="en-US" dirty="0" smtClean="0"/>
              <a:t> mixtures</a:t>
            </a:r>
          </a:p>
          <a:p>
            <a:pPr lvl="1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not uniform throughout (clay-water mixture)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inless steel homo mix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384" y="152400"/>
            <a:ext cx="2725615" cy="2286000"/>
          </a:xfrm>
          <a:prstGeom prst="rect">
            <a:avLst/>
          </a:prstGeom>
        </p:spPr>
      </p:pic>
      <p:pic>
        <p:nvPicPr>
          <p:cNvPr id="6" name="Picture 5" descr="koolaid homo mix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2546858" cy="2719387"/>
          </a:xfrm>
          <a:prstGeom prst="rect">
            <a:avLst/>
          </a:prstGeom>
        </p:spPr>
      </p:pic>
      <p:pic>
        <p:nvPicPr>
          <p:cNvPr id="5" name="Picture 4" descr="granite hetero mixture.jpg"/>
          <p:cNvPicPr>
            <a:picLocks noChangeAspect="1"/>
          </p:cNvPicPr>
          <p:nvPr/>
        </p:nvPicPr>
        <p:blipFill>
          <a:blip r:embed="rId4"/>
          <a:srcRect l="10714" t="3571" r="8929" b="10714"/>
          <a:stretch>
            <a:fillRect/>
          </a:stretch>
        </p:blipFill>
        <p:spPr>
          <a:xfrm>
            <a:off x="152400" y="4876800"/>
            <a:ext cx="22860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   Examples of Mixtures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9238" y="2535298"/>
            <a:ext cx="7969012" cy="2555753"/>
          </a:xfrm>
          <a:prstGeom prst="rect">
            <a:avLst/>
          </a:prstGeom>
          <a:noFill/>
        </p:spPr>
      </p:pic>
      <p:pic>
        <p:nvPicPr>
          <p:cNvPr id="7" name="Picture 6" descr="salad hetero mixtu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25" y="5114925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Mixtures</a:t>
            </a:r>
            <a:endParaRPr lang="en-US" dirty="0"/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72294" y="2222500"/>
          <a:ext cx="7962900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3" imgW="7963309" imgH="3181513" progId="">
                  <p:embed/>
                </p:oleObj>
              </mc:Choice>
              <mc:Fallback>
                <p:oleObj name="Image" r:id="rId3" imgW="7963309" imgH="3181513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4" y="2222500"/>
                        <a:ext cx="7962900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compound.jpg"/>
          <p:cNvPicPr>
            <a:picLocks noChangeAspect="1"/>
          </p:cNvPicPr>
          <p:nvPr/>
        </p:nvPicPr>
        <p:blipFill>
          <a:blip r:embed="rId2"/>
          <a:srcRect l="16476" t="6362"/>
          <a:stretch>
            <a:fillRect/>
          </a:stretch>
        </p:blipFill>
        <p:spPr>
          <a:xfrm>
            <a:off x="6898674" y="4614863"/>
            <a:ext cx="2245326" cy="2243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31775" indent="-23177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FF00"/>
                </a:solidFill>
              </a:rPr>
              <a:t>pure substance </a:t>
            </a:r>
            <a:r>
              <a:rPr lang="en-US" dirty="0" smtClean="0"/>
              <a:t>has a fixed composition.</a:t>
            </a:r>
          </a:p>
          <a:p>
            <a:pPr marL="231775" indent="-231775" eaLnBrk="0" hangingPunct="0">
              <a:lnSpc>
                <a:spcPct val="5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Pure substances are either compounds or elements.</a:t>
            </a:r>
          </a:p>
          <a:p>
            <a:pPr marL="231775" indent="-231775" eaLnBrk="0" hangingPunct="0">
              <a:lnSpc>
                <a:spcPct val="5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A pure substance differs from a mixture in the following ways:</a:t>
            </a:r>
          </a:p>
          <a:p>
            <a:pPr marL="231775" indent="-231775" eaLnBrk="0" hangingPunct="0">
              <a:lnSpc>
                <a:spcPct val="2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682625" lvl="1" indent="-22542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Every sample of a given pure substance has exactly the same characteristic properties.</a:t>
            </a:r>
          </a:p>
          <a:p>
            <a:pPr marL="682625" lvl="1" indent="-22542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682625" lvl="1" indent="-22542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Every sample of a given pure substance has exactly the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same composition. </a:t>
            </a:r>
          </a:p>
          <a:p>
            <a:pPr marL="682625" lvl="1" indent="-22542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682625" lvl="1" indent="-22542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Water is always 11.2% hydrogen and 88.8% oxygen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by mass.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Chemistry is the study of the:</a:t>
            </a:r>
          </a:p>
          <a:p>
            <a:pPr lvl="1"/>
            <a:r>
              <a:rPr lang="en-US" dirty="0" smtClean="0"/>
              <a:t> composition, structure, and properties of matter, </a:t>
            </a:r>
          </a:p>
          <a:p>
            <a:pPr lvl="1"/>
            <a:r>
              <a:rPr lang="en-US" dirty="0" smtClean="0"/>
              <a:t>the processes that matter undergoes, </a:t>
            </a:r>
          </a:p>
          <a:p>
            <a:pPr lvl="1"/>
            <a:r>
              <a:rPr lang="en-US" dirty="0" smtClean="0"/>
              <a:t>and the energy changes that accompany these processes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do this???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Distinguish between the physical properties and chemical properties of matter.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Classify  changes of matter as physical or chemical.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Explain the gas, liquid, and solid states in terms of particles.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Explain how the law of conservation of energy applies to changes in matter.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Distinguish between a mixture and a pure substance.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do it????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Define Chemistry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724400"/>
          </a:xfrm>
        </p:spPr>
        <p:txBody>
          <a:bodyPr>
            <a:normAutofit lnSpcReduction="10000"/>
          </a:bodyPr>
          <a:lstStyle/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Distinguish between the physical properties and chemical properties of matter.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Classify  changes of matter as physical or chemical.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Explain the gas, liquid, and solid states in terms of particles.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Explain how the law of conservation of energy applies to changes in matter.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Distinguish between a mixture and a pure substance.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31775" indent="-231775" eaLnBrk="0" hangingPunct="0"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Matter is anything that has mass and volume.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i="1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i="1" dirty="0" smtClean="0"/>
              <a:t>Volume</a:t>
            </a:r>
            <a:r>
              <a:rPr lang="en-US" dirty="0" smtClean="0"/>
              <a:t> is the amount of three dimensional space an object occupies. (takes up space)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/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r>
              <a:rPr lang="en-US" dirty="0" smtClean="0"/>
              <a:t>Mass is a measure of the amount of matter. </a:t>
            </a:r>
          </a:p>
          <a:p>
            <a:pPr marL="231775" indent="-231775" eaLnBrk="0" hangingPunct="0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mass and volu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886200"/>
            <a:ext cx="1738313" cy="271970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Building Blocks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31775" indent="-231775">
              <a:buClr>
                <a:srgbClr val="FFCC00"/>
              </a:buClr>
              <a:buSzPct val="100000"/>
              <a:buFontTx/>
              <a:buChar char="•"/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atom</a:t>
            </a:r>
            <a:r>
              <a:rPr lang="en-US" dirty="0" smtClean="0"/>
              <a:t> is the smallest unit of an </a:t>
            </a:r>
            <a:r>
              <a:rPr lang="en-US" b="1" dirty="0" smtClean="0"/>
              <a:t>element</a:t>
            </a:r>
            <a:r>
              <a:rPr lang="en-US" dirty="0" smtClean="0"/>
              <a:t> that maintains the chemical identity of that element.</a:t>
            </a:r>
          </a:p>
          <a:p>
            <a:pPr marL="231775" indent="-231775">
              <a:buClr>
                <a:srgbClr val="FFCC00"/>
              </a:buClr>
              <a:buSzPct val="100000"/>
              <a:buFontTx/>
              <a:buChar char="•"/>
            </a:pPr>
            <a:r>
              <a:rPr lang="en-US" dirty="0" smtClean="0"/>
              <a:t>For example: if the element</a:t>
            </a:r>
            <a:br>
              <a:rPr lang="en-US" dirty="0" smtClean="0"/>
            </a:br>
            <a:r>
              <a:rPr lang="en-US" dirty="0" smtClean="0"/>
              <a:t>is flammable then one atom</a:t>
            </a:r>
            <a:br>
              <a:rPr lang="en-US" dirty="0" smtClean="0"/>
            </a:br>
            <a:r>
              <a:rPr lang="en-US" dirty="0" smtClean="0"/>
              <a:t>of that element will also be </a:t>
            </a:r>
            <a:br>
              <a:rPr lang="en-US" dirty="0" smtClean="0"/>
            </a:br>
            <a:r>
              <a:rPr lang="en-US" dirty="0" smtClean="0"/>
              <a:t>flammable.</a:t>
            </a:r>
          </a:p>
          <a:p>
            <a:pPr marL="231775" indent="-231775">
              <a:buClr>
                <a:srgbClr val="FFCC00"/>
              </a:buClr>
              <a:buSzPct val="100000"/>
              <a:buFontTx/>
              <a:buChar char="•"/>
            </a:pPr>
            <a:r>
              <a:rPr lang="en-US" dirty="0" smtClean="0"/>
              <a:t>If broken into its smaller</a:t>
            </a:r>
            <a:br>
              <a:rPr lang="en-US" dirty="0" smtClean="0"/>
            </a:br>
            <a:r>
              <a:rPr lang="en-US" dirty="0" smtClean="0"/>
              <a:t>parts then the property no</a:t>
            </a:r>
            <a:br>
              <a:rPr lang="en-US" dirty="0" smtClean="0"/>
            </a:br>
            <a:r>
              <a:rPr lang="en-US" dirty="0" smtClean="0"/>
              <a:t>longer remains the same. </a:t>
            </a:r>
          </a:p>
          <a:p>
            <a:pPr marL="231775" indent="-231775">
              <a:buClr>
                <a:srgbClr val="FFCC00"/>
              </a:buClr>
              <a:buSzPct val="100000"/>
              <a:buFontTx/>
              <a:buChar char="•"/>
            </a:pPr>
            <a:endParaRPr lang="en-US" dirty="0" smtClean="0"/>
          </a:p>
          <a:p>
            <a:pPr marL="231775" indent="-231775">
              <a:buClr>
                <a:srgbClr val="FFCC00"/>
              </a:buClr>
              <a:buSzPct val="100000"/>
              <a:buFontTx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abeled at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90800"/>
            <a:ext cx="3705225" cy="3733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Building Blocks of Matter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</a:t>
            </a:r>
            <a:r>
              <a:rPr lang="en-US" dirty="0" smtClean="0"/>
              <a:t> is:</a:t>
            </a:r>
          </a:p>
          <a:p>
            <a:pPr lvl="1"/>
            <a:r>
              <a:rPr lang="en-US" dirty="0" smtClean="0"/>
              <a:t> a pure substance that cannot be broken down into simpler, stable substances</a:t>
            </a:r>
          </a:p>
          <a:p>
            <a:pPr lvl="1"/>
            <a:r>
              <a:rPr lang="en-US" dirty="0" smtClean="0"/>
              <a:t>made of one type of atom.</a:t>
            </a:r>
          </a:p>
          <a:p>
            <a:pPr lvl="1"/>
            <a:r>
              <a:rPr lang="en-US" dirty="0" smtClean="0"/>
              <a:t>Found on the periodic table</a:t>
            </a:r>
          </a:p>
          <a:p>
            <a:endParaRPr lang="en-US" dirty="0"/>
          </a:p>
        </p:txBody>
      </p:sp>
      <p:pic>
        <p:nvPicPr>
          <p:cNvPr id="4" name="Picture 3" descr="el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124200"/>
            <a:ext cx="3086100" cy="30861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Building Blocks of Matter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compound</a:t>
            </a:r>
            <a:r>
              <a:rPr lang="en-US" b="1" dirty="0" smtClean="0"/>
              <a:t> </a:t>
            </a:r>
            <a:r>
              <a:rPr lang="en-US" dirty="0" smtClean="0"/>
              <a:t>is:</a:t>
            </a:r>
          </a:p>
          <a:p>
            <a:pPr lvl="1"/>
            <a:r>
              <a:rPr lang="en-US" dirty="0" smtClean="0"/>
              <a:t> a substance that can be broken down into simple stable substances. </a:t>
            </a:r>
          </a:p>
          <a:p>
            <a:pPr lvl="1"/>
            <a:r>
              <a:rPr lang="en-US" dirty="0" smtClean="0"/>
              <a:t>Each compound is made from the atoms of two or more elements that are chemically bonded.</a:t>
            </a:r>
          </a:p>
          <a:p>
            <a:endParaRPr lang="en-US" dirty="0"/>
          </a:p>
        </p:txBody>
      </p:sp>
      <p:pic>
        <p:nvPicPr>
          <p:cNvPr id="6" name="Picture 5" descr="meth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419600"/>
            <a:ext cx="2590800" cy="2252304"/>
          </a:xfrm>
          <a:prstGeom prst="rect">
            <a:avLst/>
          </a:prstGeom>
        </p:spPr>
      </p:pic>
      <p:pic>
        <p:nvPicPr>
          <p:cNvPr id="7" name="Picture 6" descr="water comp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906" y="4495800"/>
            <a:ext cx="2469119" cy="22002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243</TotalTime>
  <Words>855</Words>
  <Application>Microsoft Office PowerPoint</Application>
  <PresentationFormat>On-screen Show (4:3)</PresentationFormat>
  <Paragraphs>146</Paragraphs>
  <Slides>30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Calibri</vt:lpstr>
      <vt:lpstr>Georgia</vt:lpstr>
      <vt:lpstr>Times New Roman</vt:lpstr>
      <vt:lpstr>Verdana</vt:lpstr>
      <vt:lpstr>Wingdings</vt:lpstr>
      <vt:lpstr>Wingdings 2</vt:lpstr>
      <vt:lpstr>Civic</vt:lpstr>
      <vt:lpstr>Image</vt:lpstr>
      <vt:lpstr>Matter &amp; Change</vt:lpstr>
      <vt:lpstr>Objectives for 1.1</vt:lpstr>
      <vt:lpstr>Definition of Chemistry</vt:lpstr>
      <vt:lpstr>Can you do it????</vt:lpstr>
      <vt:lpstr>Objectives 1.2</vt:lpstr>
      <vt:lpstr>Matter</vt:lpstr>
      <vt:lpstr>Basic Building Blocks of Matter</vt:lpstr>
      <vt:lpstr>Basic Building Blocks of Matter (continued)</vt:lpstr>
      <vt:lpstr>Basic Building Blocks of Matter (continued)</vt:lpstr>
      <vt:lpstr>Basic Building Blocks of Matter (continued)</vt:lpstr>
      <vt:lpstr>States of Matter</vt:lpstr>
      <vt:lpstr>States of Matter (continued)</vt:lpstr>
      <vt:lpstr>Properties and Changes in Matter</vt:lpstr>
      <vt:lpstr>Properties of Matter</vt:lpstr>
      <vt:lpstr>Physical Properties &amp; Physical Changes</vt:lpstr>
      <vt:lpstr>Chemical Properties &amp; Chemical Changes</vt:lpstr>
      <vt:lpstr>Evidence of a Chemical Change</vt:lpstr>
      <vt:lpstr>Physical/Chemical Change Song</vt:lpstr>
      <vt:lpstr>PowerPoint Presentation</vt:lpstr>
      <vt:lpstr>PowerPoint Presentation</vt:lpstr>
      <vt:lpstr>PowerPoint Presentation</vt:lpstr>
      <vt:lpstr>Parts of a Chemical Reaction</vt:lpstr>
      <vt:lpstr>PowerPoint Presentation</vt:lpstr>
      <vt:lpstr>Energy and Changes in Matter</vt:lpstr>
      <vt:lpstr>Classification of Matter</vt:lpstr>
      <vt:lpstr>Classification of a Mixture</vt:lpstr>
      <vt:lpstr>                  Examples of Mixtures</vt:lpstr>
      <vt:lpstr>Types of Mixtures</vt:lpstr>
      <vt:lpstr>Pure Substance</vt:lpstr>
      <vt:lpstr>Can you do this???</vt:lpstr>
    </vt:vector>
  </TitlesOfParts>
  <Company>WCPS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&amp; Change</dc:title>
  <dc:creator>JLKinsler</dc:creator>
  <cp:lastModifiedBy>Nicholas J. Traud</cp:lastModifiedBy>
  <cp:revision>28</cp:revision>
  <cp:lastPrinted>2014-09-01T15:47:36Z</cp:lastPrinted>
  <dcterms:created xsi:type="dcterms:W3CDTF">2013-08-25T17:43:25Z</dcterms:created>
  <dcterms:modified xsi:type="dcterms:W3CDTF">2016-02-16T19:42:32Z</dcterms:modified>
</cp:coreProperties>
</file>